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>
              <a:latin typeface="Palatino Linotype" panose="02040502050505030304" pitchFamily="18" charset="0"/>
            </a:endParaRP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42C118D-EF03-4468-9C77-7BF0F00581F3}" type="datetime1">
              <a:rPr lang="hu-HU" smtClean="0">
                <a:latin typeface="Palatino Linotype" panose="02040502050505030304" pitchFamily="18" charset="0"/>
              </a:rPr>
              <a:t>2021. 04. 19.</a:t>
            </a:fld>
            <a:endParaRPr lang="hu-HU">
              <a:latin typeface="Palatino Linotype" panose="02040502050505030304" pitchFamily="18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>
              <a:latin typeface="Palatino Linotype" panose="02040502050505030304" pitchFamily="18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48944F-81ED-4843-A3E6-D41A6908762D}" type="slidenum">
              <a:rPr lang="hu-HU" smtClean="0">
                <a:latin typeface="Palatino Linotype" panose="02040502050505030304" pitchFamily="18" charset="0"/>
              </a:rPr>
              <a:t>‹#›</a:t>
            </a:fld>
            <a:endParaRPr lang="hu-HU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hu-HU" noProof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027C63A2-7164-45DA-A237-A67E130C8FB9}" type="datetime1">
              <a:rPr lang="hu-HU" noProof="0" smtClean="0"/>
              <a:t>2021. 04. 19.</a:t>
            </a:fld>
            <a:endParaRPr lang="hu-HU" noProof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hu-HU" noProof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3DF1C5CE-222C-4659-9A99-B99FC42AF6EC}" type="slidenum">
              <a:rPr lang="hu-HU" noProof="0" smtClean="0"/>
              <a:pPr/>
              <a:t>‹#›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1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1407910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10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31136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2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74930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3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93430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4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3117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5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997319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6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44084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7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93159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8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1938492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hu-HU" noProof="0" smtClean="0"/>
              <a:pPr/>
              <a:t>9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06992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914400" y="609601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953000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C3314F3C-67A4-4BB7-BC05-3D0688190736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BD2146C-7DA0-410A-A64D-87F664E742A9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85611632-7CB1-4B6C-9D69-28C04DD199B0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15C999E-8E59-4BB4-937F-D740C29819A4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1800" dirty="0">
              <a:latin typeface="Palatino Linotype" panose="02040502050505030304" pitchFamily="18" charset="0"/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1800" dirty="0">
              <a:latin typeface="Palatino Linotype" panose="02040502050505030304" pitchFamily="18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1800" dirty="0">
              <a:latin typeface="Palatino Linotype" panose="02040502050505030304" pitchFamily="18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63084" y="1371601"/>
            <a:ext cx="10363200" cy="2505075"/>
          </a:xfrm>
        </p:spPr>
        <p:txBody>
          <a:bodyPr rtlCol="0"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963084" y="4068764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/>
              <a:t>Mintaszöveg szerkesztése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BEEE4E3-CB32-4071-9E04-2BF7DE420A08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quarter" idx="13" hasCustomPrompt="1"/>
          </p:nvPr>
        </p:nvSpPr>
        <p:spPr>
          <a:xfrm>
            <a:off x="487680" y="1600200"/>
            <a:ext cx="5388864" cy="452628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 rtlCol="0"/>
          <a:lstStyle>
            <a:lvl1pPr>
              <a:defRPr sz="2400">
                <a:latin typeface="Palatino Linotype" panose="02040502050505030304" pitchFamily="18" charset="0"/>
              </a:defRPr>
            </a:lvl1pPr>
            <a:lvl2pPr>
              <a:defRPr sz="16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600">
                <a:latin typeface="Palatino Linotype" panose="0204050205050503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1F35C951-6711-43E4-A136-842C16F113DE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  <a:endParaRPr lang="hu-HU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13" hasCustomPrompt="1"/>
          </p:nvPr>
        </p:nvSpPr>
        <p:spPr>
          <a:xfrm>
            <a:off x="609600" y="2212848"/>
            <a:ext cx="5388864" cy="3913632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600200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  <a:endParaRPr lang="hu-HU" dirty="0"/>
          </a:p>
        </p:txBody>
      </p:sp>
      <p:sp>
        <p:nvSpPr>
          <p:cNvPr id="13" name="Tartalom helye 12"/>
          <p:cNvSpPr>
            <a:spLocks noGrp="1"/>
          </p:cNvSpPr>
          <p:nvPr>
            <p:ph sz="quarter" idx="14" hasCustomPrompt="1"/>
          </p:nvPr>
        </p:nvSpPr>
        <p:spPr>
          <a:xfrm>
            <a:off x="6230112" y="2212849"/>
            <a:ext cx="5388864" cy="3913187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17A4DB6E-E413-4B47-87C3-72E8A9F98512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9625"/>
            <a:ext cx="10972800" cy="1600200"/>
          </a:xfrm>
        </p:spPr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 noProof="0"/>
              <a:t>Élőláb beszúrása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5D57FE49-6D9E-4C8F-A53D-77EB00FD10B9}" type="datetime1">
              <a:rPr lang="hu-HU" noProof="0" smtClean="0"/>
              <a:t>2021. 04. 19.</a:t>
            </a:fld>
            <a:endParaRPr lang="hu-HU" noProof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noProof="0" smtClean="0"/>
              <a:pPr/>
              <a:t>‹#›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EC845B7-637E-4143-B2AF-5AE091C2EBB0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958850" y="273051"/>
            <a:ext cx="6661151" cy="5853113"/>
          </a:xfrm>
        </p:spPr>
        <p:txBody>
          <a:bodyPr rtlCol="0"/>
          <a:lstStyle>
            <a:lvl1pPr>
              <a:defRPr sz="3200">
                <a:latin typeface="Palatino Linotype" panose="02040502050505030304" pitchFamily="18" charset="0"/>
              </a:defRPr>
            </a:lvl1pPr>
            <a:lvl2pPr>
              <a:defRPr sz="2800">
                <a:latin typeface="Palatino Linotype" panose="02040502050505030304" pitchFamily="18" charset="0"/>
              </a:defRPr>
            </a:lvl2pPr>
            <a:lvl3pPr>
              <a:defRPr sz="2400">
                <a:latin typeface="Palatino Linotype" panose="02040502050505030304" pitchFamily="18" charset="0"/>
              </a:defRPr>
            </a:lvl3pPr>
            <a:lvl4pPr>
              <a:defRPr sz="2000">
                <a:latin typeface="Palatino Linotype" panose="02040502050505030304" pitchFamily="18" charset="0"/>
              </a:defRPr>
            </a:lvl4pPr>
            <a:lvl5pPr>
              <a:defRPr sz="2000">
                <a:latin typeface="Palatino Linotype" panose="0204050205050503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3687763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/>
              <a:t>Mintaszöveg szerkesztése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BB758CA-6997-4433-9EFA-55421D0724F0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 hasCustomPrompt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>
                <a:latin typeface="Palatino Linotype" panose="0204050205050503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/>
              <a:t>Kép hozzáadásához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/>
              <a:t>Mintaszöveg szerkesztése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hu-HU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5E25174-839A-4F8F-B5E0-77E5D6BCCE58}" type="datetime1">
              <a:rPr lang="hu-HU" smtClean="0"/>
              <a:t>2021. 04. 19.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hu-HU" sz="1800" kern="1200" noProof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1800" noProof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hu-HU" noProof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78E9537-2762-43A4-A1BF-58330BE90666}" type="datetime1">
              <a:rPr lang="hu-HU" noProof="0" smtClean="0"/>
              <a:t>2021. 04. 19.</a:t>
            </a:fld>
            <a:endParaRPr lang="hu-HU" noProof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hu-HU" noProof="0" smtClean="0"/>
              <a:pPr/>
              <a:t>‹#›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+mn-lt"/>
              </a:rPr>
              <a:t>A Szegedi Áldozatsegítő Központ bemutatása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Palatino Linotype" panose="02040502050505030304" pitchFamily="18" charset="0"/>
              </a:rPr>
              <a:t>Előadó:</a:t>
            </a:r>
            <a:endParaRPr lang="hu-HU" dirty="0"/>
          </a:p>
          <a:p>
            <a:pPr rtl="0"/>
            <a:r>
              <a:rPr lang="hu-HU" dirty="0">
                <a:latin typeface="Palatino Linotype" panose="02040502050505030304" pitchFamily="18" charset="0"/>
              </a:rPr>
              <a:t>Dr. Kereszty Ágnes</a:t>
            </a:r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+mn-lt"/>
              </a:rPr>
              <a:t>Köszönöm a figyelmet!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hu-H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75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+mn-lt"/>
              </a:rPr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5284" y="2466363"/>
            <a:ext cx="11037116" cy="3659801"/>
          </a:xfrm>
        </p:spPr>
        <p:txBody>
          <a:bodyPr rtlCol="0">
            <a:normAutofit/>
          </a:bodyPr>
          <a:lstStyle/>
          <a:p>
            <a:pPr algn="just" rtl="0"/>
            <a:r>
              <a:rPr lang="hu-HU" sz="2800" dirty="0">
                <a:latin typeface="+mn-lt"/>
              </a:rPr>
              <a:t>Az áldozatsegítés történeti  előzményei</a:t>
            </a:r>
          </a:p>
          <a:p>
            <a:pPr algn="just" rtl="0"/>
            <a:r>
              <a:rPr lang="hu-HU" sz="2800" dirty="0">
                <a:latin typeface="+mn-lt"/>
              </a:rPr>
              <a:t>Az állami áldozatsegítésben résztvevő szervezetek</a:t>
            </a:r>
          </a:p>
          <a:p>
            <a:pPr algn="just" rtl="0"/>
            <a:r>
              <a:rPr lang="hu-HU" sz="2800" dirty="0">
                <a:latin typeface="+mn-lt"/>
              </a:rPr>
              <a:t>Az Áldozatsegítő Központ feladatellátása</a:t>
            </a:r>
          </a:p>
          <a:p>
            <a:pPr algn="just" rtl="0"/>
            <a:r>
              <a:rPr lang="hu-HU" sz="2800" dirty="0">
                <a:latin typeface="+mn-lt"/>
              </a:rPr>
              <a:t>Hozzátartozók közötti erőszak – jegyzői feladatok az áldozatsegítés tükrébe</a:t>
            </a:r>
            <a:r>
              <a:rPr lang="hu-HU" sz="2800" dirty="0">
                <a:latin typeface="Palatino Linotype" panose="02040502050505030304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71787"/>
            <a:ext cx="10972800" cy="1600200"/>
          </a:xfrm>
        </p:spPr>
        <p:txBody>
          <a:bodyPr rtlCol="0">
            <a:noAutofit/>
          </a:bodyPr>
          <a:lstStyle/>
          <a:p>
            <a:pPr>
              <a:lnSpc>
                <a:spcPts val="5400"/>
              </a:lnSpc>
            </a:pP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/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>Az áldozatsegítés történeti  előzményei </a:t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>Európában </a:t>
            </a:r>
            <a:br>
              <a:rPr lang="hu-HU" dirty="0">
                <a:latin typeface="Palatino Linotype" panose="02040502050505030304" pitchFamily="18" charset="0"/>
              </a:rPr>
            </a:br>
            <a:endParaRPr lang="hu-HU" dirty="0">
              <a:latin typeface="Century Gothic" panose="020B0502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979802"/>
            <a:ext cx="10972800" cy="4423199"/>
          </a:xfrm>
        </p:spPr>
        <p:txBody>
          <a:bodyPr rtlCol="0">
            <a:no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1970. az áldozatközpontú gondolkodás Európában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hu-HU" sz="2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000000"/>
                </a:solidFill>
                <a:latin typeface="+mn-lt"/>
              </a:rPr>
              <a:t>1985. november 29. ENSZ nyilatkozat</a:t>
            </a:r>
            <a:endParaRPr lang="hu-HU" sz="2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/>
            </a:r>
            <a:br>
              <a:rPr lang="hu-HU" b="0" i="0" u="none" strike="noStrike" dirty="0">
                <a:solidFill>
                  <a:srgbClr val="000000"/>
                </a:solidFill>
                <a:effectLst/>
                <a:latin typeface="Noto Sans Symbols"/>
              </a:rPr>
            </a:br>
            <a:endParaRPr lang="hu-HU" b="0" i="0" u="none" strike="noStrike" dirty="0">
              <a:solidFill>
                <a:srgbClr val="000000"/>
              </a:solidFill>
              <a:effectLst/>
              <a:latin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205767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Palatino Linotype" panose="02040502050505030304" pitchFamily="18" charset="0"/>
              </a:rPr>
              <a:t>Az áldozatsegítés történeti  előzményei</a:t>
            </a:r>
            <a:br>
              <a:rPr lang="hu-HU" dirty="0">
                <a:latin typeface="Palatino Linotype" panose="02040502050505030304" pitchFamily="18" charset="0"/>
              </a:rPr>
            </a:br>
            <a:r>
              <a:rPr lang="hu-HU" dirty="0">
                <a:latin typeface="Palatino Linotype" panose="02040502050505030304" pitchFamily="18" charset="0"/>
              </a:rPr>
              <a:t>hazánkban</a:t>
            </a:r>
            <a:endParaRPr lang="hu-HU" dirty="0">
              <a:latin typeface="Century Gothic" panose="020B0502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2000. állami kárenyhítés intézményrendszere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2005-ben Országos Kríziskezelő és Információs Telefonszolgálat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2005. évi CXXXV. törvény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2006. január 1-től Áldozatsegítő Szolgálatok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2011. február 22-én Áldozatsegítő Vonal 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+mn-lt"/>
              </a:rPr>
              <a:t>06 80 225 225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2012 áprilisától a bűncselekmények áldozatainak segítéséről és az állami kárenyhítésről szóló törvény módosítása - tulajdon elleni szabálysértések áldozatai számára is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2021. januárjától 2020. évi CLXV törvény, mely módosította az ÁST-t</a:t>
            </a:r>
          </a:p>
          <a:p>
            <a:pPr rtl="0"/>
            <a:endParaRPr lang="hu-H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58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70452"/>
            <a:ext cx="10972800" cy="1600200"/>
          </a:xfrm>
        </p:spPr>
        <p:txBody>
          <a:bodyPr rtlCol="0"/>
          <a:lstStyle/>
          <a:p>
            <a:r>
              <a:rPr lang="hu-HU" dirty="0">
                <a:latin typeface="+mn-lt"/>
              </a:rPr>
              <a:t>Az állami áldozatsegítésben résztvevő szervezetek</a:t>
            </a:r>
            <a:br>
              <a:rPr lang="hu-HU" dirty="0">
                <a:latin typeface="+mn-lt"/>
              </a:rPr>
            </a:b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2021696"/>
            <a:ext cx="10972800" cy="4525963"/>
          </a:xfrm>
        </p:spPr>
        <p:txBody>
          <a:bodyPr rtlCol="0"/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u-HU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Területi Áldozatsegítő Szolgálatok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u-HU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Áldozatsegítő Központok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u-HU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Áldozatsegítő Vonal</a:t>
            </a:r>
          </a:p>
          <a:p>
            <a:pPr rtl="0">
              <a:buFont typeface="Wingdings" panose="05000000000000000000" pitchFamily="2" charset="2"/>
              <a:buChar char="v"/>
            </a:pPr>
            <a:endParaRPr lang="hu-HU" dirty="0">
              <a:latin typeface="Palatino Linotype" panose="02040502050505030304" pitchFamily="18" charset="0"/>
            </a:endParaRPr>
          </a:p>
          <a:p>
            <a:pPr rtl="0">
              <a:buFont typeface="Wingdings" panose="05000000000000000000" pitchFamily="2" charset="2"/>
              <a:buChar char="v"/>
            </a:pPr>
            <a:endParaRPr lang="hu-HU" dirty="0">
              <a:latin typeface="Palatino Linotype" panose="02040502050505030304" pitchFamily="18" charset="0"/>
            </a:endParaRPr>
          </a:p>
          <a:p>
            <a:pPr rtl="0"/>
            <a:endParaRPr lang="hu-H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00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dirty="0">
                <a:latin typeface="+mn-lt"/>
              </a:rPr>
              <a:t>Az Áldozatsegítő Központ feladatellátása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hu-HU" sz="2800" dirty="0">
                <a:latin typeface="Palatino Linotype" panose="02040502050505030304" pitchFamily="18" charset="0"/>
              </a:rPr>
              <a:t>Integrál</a:t>
            </a:r>
          </a:p>
          <a:p>
            <a:pPr rtl="0"/>
            <a:r>
              <a:rPr lang="hu-HU" sz="2800" dirty="0"/>
              <a:t>Tájékoztat</a:t>
            </a:r>
            <a:endParaRPr lang="hu-HU" sz="2800" dirty="0">
              <a:latin typeface="Palatino Linotype" panose="02040502050505030304" pitchFamily="18" charset="0"/>
            </a:endParaRPr>
          </a:p>
          <a:p>
            <a:pPr rtl="0"/>
            <a:r>
              <a:rPr lang="hu-HU" sz="2800" dirty="0"/>
              <a:t>Segítséget nyújt az érdekérvényesítésben</a:t>
            </a:r>
          </a:p>
          <a:p>
            <a:pPr rtl="0"/>
            <a:r>
              <a:rPr lang="hu-HU" sz="2800" dirty="0"/>
              <a:t>Jogi segítség nyújtás</a:t>
            </a:r>
          </a:p>
          <a:p>
            <a:pPr rtl="0"/>
            <a:r>
              <a:rPr lang="hu-HU" sz="2800" dirty="0"/>
              <a:t>Érzelmi segítség nyújtás</a:t>
            </a:r>
          </a:p>
          <a:p>
            <a:pPr rtl="0"/>
            <a:r>
              <a:rPr lang="hu-HU" sz="2800" dirty="0"/>
              <a:t>Egyéb segítség nyújtás</a:t>
            </a:r>
          </a:p>
          <a:p>
            <a:pPr rtl="0"/>
            <a:endParaRPr lang="hu-HU" sz="2800" dirty="0"/>
          </a:p>
          <a:p>
            <a:pPr rtl="0"/>
            <a:r>
              <a:rPr lang="hu-HU" sz="2800" dirty="0"/>
              <a:t>Együttműködés: Áldozatsegítő Szolgálat, Rendőrség</a:t>
            </a:r>
          </a:p>
          <a:p>
            <a:pPr marL="0" indent="0" rtl="0">
              <a:buNone/>
            </a:pPr>
            <a:r>
              <a:rPr lang="hu-HU" sz="2800" dirty="0"/>
              <a:t>Egyházi és civil  szervezetek</a:t>
            </a:r>
          </a:p>
          <a:p>
            <a:pPr rtl="0"/>
            <a:endParaRPr lang="hu-HU" dirty="0"/>
          </a:p>
          <a:p>
            <a:pPr rtl="0"/>
            <a:endParaRPr lang="hu-HU" dirty="0">
              <a:latin typeface="Palatino Linotype" panose="02040502050505030304" pitchFamily="18" charset="0"/>
            </a:endParaRPr>
          </a:p>
          <a:p>
            <a:pPr rtl="0"/>
            <a:endParaRPr lang="hu-H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56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A képen szöveg, beltéri, asztal, íróasztal látható&#10;&#10;Automatikusan generált leírás">
            <a:extLst>
              <a:ext uri="{FF2B5EF4-FFF2-40B4-BE49-F238E27FC236}">
                <a16:creationId xmlns:a16="http://schemas.microsoft.com/office/drawing/2014/main" xmlns="" id="{33A6B898-4218-4CA5-9E2F-F088F77F2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tretch/>
        </p:blipFill>
        <p:spPr>
          <a:xfrm>
            <a:off x="2893219" y="68263"/>
            <a:ext cx="6362700" cy="6362700"/>
          </a:xfrm>
          <a:noFill/>
        </p:spPr>
      </p:pic>
    </p:spTree>
    <p:extLst>
      <p:ext uri="{BB962C8B-B14F-4D97-AF65-F5344CB8AC3E}">
        <p14:creationId xmlns:p14="http://schemas.microsoft.com/office/powerpoint/2010/main" val="249425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444616"/>
            <a:ext cx="10972800" cy="1600200"/>
          </a:xfrm>
        </p:spPr>
        <p:txBody>
          <a:bodyPr rtlCol="0"/>
          <a:lstStyle/>
          <a:p>
            <a:pPr rtl="0"/>
            <a:r>
              <a:rPr lang="hu-HU" dirty="0">
                <a:latin typeface="+mn-lt"/>
              </a:rPr>
              <a:t>Hozzátartozók közötti erőszak – jegyzői feladatok az áldozatsegítés tükrében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2044816"/>
            <a:ext cx="10972800" cy="4525963"/>
          </a:xfrm>
        </p:spPr>
        <p:txBody>
          <a:bodyPr rtlCol="0">
            <a:normAutofit fontScale="92500" lnSpcReduction="20000"/>
          </a:bodyPr>
          <a:lstStyle/>
          <a:p>
            <a:pPr rtl="0"/>
            <a:endParaRPr lang="hu-HU" dirty="0">
              <a:latin typeface="Palatino Linotype" panose="02040502050505030304" pitchFamily="18" charset="0"/>
            </a:endParaRPr>
          </a:p>
          <a:p>
            <a:pPr rtl="0"/>
            <a:r>
              <a:rPr lang="hu-HU" sz="3000" dirty="0">
                <a:latin typeface="Palatino Linotype" panose="02040502050505030304" pitchFamily="18" charset="0"/>
              </a:rPr>
              <a:t>Az elmúlt év változásai</a:t>
            </a:r>
          </a:p>
          <a:p>
            <a:pPr rtl="0"/>
            <a:r>
              <a:rPr lang="hu-HU" sz="3000" dirty="0"/>
              <a:t>2009. LXXII. tv.</a:t>
            </a:r>
            <a:endParaRPr lang="hu-HU" sz="3000" dirty="0">
              <a:latin typeface="Palatino Linotype" panose="02040502050505030304" pitchFamily="18" charset="0"/>
            </a:endParaRPr>
          </a:p>
          <a:p>
            <a:pPr rtl="0"/>
            <a:r>
              <a:rPr lang="hu-HU" sz="3000" dirty="0">
                <a:latin typeface="Palatino Linotype" panose="02040502050505030304" pitchFamily="18" charset="0"/>
              </a:rPr>
              <a:t>Hozzátartozók közötti erőszak:</a:t>
            </a:r>
          </a:p>
          <a:p>
            <a:pPr marL="0" indent="0" algn="just" rtl="0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2600" b="1" i="0" u="none" strike="noStrike" dirty="0">
                <a:solidFill>
                  <a:srgbClr val="000000"/>
                </a:solidFill>
                <a:effectLst/>
                <a:latin typeface="+mn-lt"/>
              </a:rPr>
              <a:t>„A hozzátartozók közötti erőszaknak 3 típusa van: a párkapcsolati, a gyermekek sérelmére illetve az idősek, fogyatékkal élők sérelmére elkövetett bántalmazás. Erőszak alatt azt a magatartást értjük, ahol egyidejűleg van jelen szisztematikus magatartásként a mások ellenőrzésére irányuló stratégia.</a:t>
            </a:r>
            <a:endParaRPr lang="hu-HU" sz="2600" b="0" dirty="0">
              <a:effectLst/>
              <a:latin typeface="+mn-lt"/>
            </a:endParaRPr>
          </a:p>
          <a:p>
            <a:pPr marL="0" indent="0" algn="just" rtl="0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2600" b="1" i="0" u="none" strike="noStrike" dirty="0">
                <a:solidFill>
                  <a:srgbClr val="000000"/>
                </a:solidFill>
                <a:effectLst/>
                <a:latin typeface="+mn-lt"/>
              </a:rPr>
              <a:t>Erőszak minden olyan hatalmi visszaélés, mely érzelmi, testi, verbális, szexuális, gazdasági vagy szociális kényszer révén próbálja befolyásolni, korlátozni vagy megtörni mások akaratát.”</a:t>
            </a:r>
            <a:endParaRPr lang="hu-HU" sz="2600" b="0" dirty="0">
              <a:effectLst/>
              <a:latin typeface="+mn-lt"/>
            </a:endParaRPr>
          </a:p>
          <a:p>
            <a:pPr marL="0" indent="0">
              <a:buNone/>
            </a:pPr>
            <a:r>
              <a:rPr lang="hu-HU" dirty="0"/>
              <a:t/>
            </a:r>
            <a:br>
              <a:rPr lang="hu-HU" dirty="0"/>
            </a:br>
            <a:endParaRPr lang="hu-HU" dirty="0">
              <a:latin typeface="Palatino Linotype" panose="02040502050505030304" pitchFamily="18" charset="0"/>
            </a:endParaRPr>
          </a:p>
          <a:p>
            <a:pPr rtl="0"/>
            <a:endParaRPr lang="hu-H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</p:spPr>
        <p:txBody>
          <a:bodyPr rtlCol="0" anchor="b">
            <a:normAutofit/>
          </a:bodyPr>
          <a:lstStyle/>
          <a:p>
            <a:pPr rtl="0"/>
            <a:r>
              <a:rPr lang="hu-HU" dirty="0">
                <a:latin typeface="+mn-lt"/>
              </a:rPr>
              <a:t>A jegyzők és az Áldozatsegítő Központok együttműködése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86561" y="2072080"/>
            <a:ext cx="5389983" cy="4054399"/>
          </a:xfrm>
        </p:spPr>
        <p:txBody>
          <a:bodyPr rtlCol="0">
            <a:normAutofit/>
          </a:bodyPr>
          <a:lstStyle/>
          <a:p>
            <a:pPr rtl="0"/>
            <a:r>
              <a:rPr lang="hu-HU" sz="2800" dirty="0"/>
              <a:t>Tájékoztatás a Szegedi Áldozatsegítő Központ elérhetőségéről és szolgáltatásairól </a:t>
            </a:r>
          </a:p>
          <a:p>
            <a:pPr rtl="0"/>
            <a:endParaRPr lang="hu-HU" sz="2800" dirty="0"/>
          </a:p>
          <a:p>
            <a:pPr rtl="0"/>
            <a:endParaRPr lang="hu-HU" dirty="0"/>
          </a:p>
          <a:p>
            <a:pPr rtl="0"/>
            <a:endParaRPr lang="hu-HU" dirty="0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xmlns="" id="{ACB80E3D-238F-4BB5-A192-921CFDD16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255" y="1600201"/>
            <a:ext cx="4517743" cy="4991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990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g háttérbemutatój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26713524_TF03460510" id="{A9F62C70-5195-460E-8536-99ACFF962DAD}" vid="{CABCC605-D85D-4EB0-9B55-85DE06147FEC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Céges értekezleti bemutató</Template>
  <TotalTime>71</TotalTime>
  <Words>283</Words>
  <Application>Microsoft Office PowerPoint</Application>
  <PresentationFormat>Szélesvásznú</PresentationFormat>
  <Paragraphs>59</Paragraphs>
  <Slides>10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Noto Sans Symbols</vt:lpstr>
      <vt:lpstr>Palatino Linotype</vt:lpstr>
      <vt:lpstr>Times New Roman</vt:lpstr>
      <vt:lpstr>Wingdings</vt:lpstr>
      <vt:lpstr>Cég háttérbemutatója</vt:lpstr>
      <vt:lpstr>A Szegedi Áldozatsegítő Központ bemutatása</vt:lpstr>
      <vt:lpstr>Tartalom</vt:lpstr>
      <vt:lpstr>        Az áldozatsegítés történeti  előzményei  Európában  </vt:lpstr>
      <vt:lpstr>Az áldozatsegítés történeti  előzményei hazánkban</vt:lpstr>
      <vt:lpstr>Az állami áldozatsegítésben résztvevő szervezetek </vt:lpstr>
      <vt:lpstr>Az Áldozatsegítő Központ feladatellátása</vt:lpstr>
      <vt:lpstr>PowerPoint bemutató</vt:lpstr>
      <vt:lpstr>Hozzátartozók közötti erőszak – jegyzői feladatok az áldozatsegítés tükrében</vt:lpstr>
      <vt:lpstr>A jegyzők és az Áldozatsegítő Központok együttműködése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Szegedi Áldozatsegítő Központ bemutatása</dc:title>
  <dc:creator>kydomos@sulid.hu</dc:creator>
  <cp:lastModifiedBy>Kereszty Ágnes dr.</cp:lastModifiedBy>
  <cp:revision>9</cp:revision>
  <dcterms:created xsi:type="dcterms:W3CDTF">2021-04-19T18:58:37Z</dcterms:created>
  <dcterms:modified xsi:type="dcterms:W3CDTF">2021-04-19T20:17:49Z</dcterms:modified>
</cp:coreProperties>
</file>