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42" r:id="rId1"/>
  </p:sldMasterIdLst>
  <p:notesMasterIdLst>
    <p:notesMasterId r:id="rId23"/>
  </p:notesMasterIdLst>
  <p:handoutMasterIdLst>
    <p:handoutMasterId r:id="rId24"/>
  </p:handoutMasterIdLst>
  <p:sldIdLst>
    <p:sldId id="256" r:id="rId2"/>
    <p:sldId id="435" r:id="rId3"/>
    <p:sldId id="428" r:id="rId4"/>
    <p:sldId id="429" r:id="rId5"/>
    <p:sldId id="440" r:id="rId6"/>
    <p:sldId id="433" r:id="rId7"/>
    <p:sldId id="441" r:id="rId8"/>
    <p:sldId id="444" r:id="rId9"/>
    <p:sldId id="442" r:id="rId10"/>
    <p:sldId id="446" r:id="rId11"/>
    <p:sldId id="445" r:id="rId12"/>
    <p:sldId id="443" r:id="rId13"/>
    <p:sldId id="447" r:id="rId14"/>
    <p:sldId id="448" r:id="rId15"/>
    <p:sldId id="439" r:id="rId16"/>
    <p:sldId id="434" r:id="rId17"/>
    <p:sldId id="431" r:id="rId18"/>
    <p:sldId id="450" r:id="rId19"/>
    <p:sldId id="430" r:id="rId20"/>
    <p:sldId id="449" r:id="rId21"/>
    <p:sldId id="274" r:id="rId22"/>
  </p:sldIdLst>
  <p:sldSz cx="9144000" cy="6858000" type="screen4x3"/>
  <p:notesSz cx="9926638" cy="6797675"/>
  <p:defaultTextStyle>
    <a:defPPr>
      <a:defRPr lang="hu-H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FFFF99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807C24F-E230-7E85-86BA-38F6AEB367BB}" v="59" dt="2020-09-13T19:31:20.629"/>
    <p1510:client id="{99B35645-A704-B48D-1E2A-2526BD1E9F87}" v="8" dt="2020-09-13T12:52:58.166"/>
    <p1510:client id="{EE148FB5-0CCB-403F-2F67-F36A525248B0}" v="1468" dt="2020-09-13T21:01:07.99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42" autoAdjust="0"/>
    <p:restoredTop sz="94625" autoAdjust="0"/>
  </p:normalViewPr>
  <p:slideViewPr>
    <p:cSldViewPr>
      <p:cViewPr varScale="1">
        <p:scale>
          <a:sx n="83" d="100"/>
          <a:sy n="83" d="100"/>
        </p:scale>
        <p:origin x="-1430" y="10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609FFC8-2D54-434E-AD08-118FF3C45D8E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u-HU"/>
        </a:p>
      </dgm:t>
    </dgm:pt>
    <dgm:pt modelId="{8CCA7492-1ADF-4899-A822-305CC44C1EF6}">
      <dgm:prSet phldrT="[Szöveg]"/>
      <dgm:spPr/>
      <dgm:t>
        <a:bodyPr/>
        <a:lstStyle/>
        <a:p>
          <a:endParaRPr lang="hu-HU" dirty="0"/>
        </a:p>
      </dgm:t>
    </dgm:pt>
    <dgm:pt modelId="{A6FC563F-AF74-4730-9EBF-DF17063BF32F}" type="parTrans" cxnId="{6ABB7C6C-1F5E-4CFE-83F5-115B316082F8}">
      <dgm:prSet/>
      <dgm:spPr/>
      <dgm:t>
        <a:bodyPr/>
        <a:lstStyle/>
        <a:p>
          <a:endParaRPr lang="hu-HU"/>
        </a:p>
      </dgm:t>
    </dgm:pt>
    <dgm:pt modelId="{4D8C1DC3-B8D4-4FD5-848C-4056099B820C}" type="sibTrans" cxnId="{6ABB7C6C-1F5E-4CFE-83F5-115B316082F8}">
      <dgm:prSet/>
      <dgm:spPr/>
      <dgm:t>
        <a:bodyPr/>
        <a:lstStyle/>
        <a:p>
          <a:endParaRPr lang="hu-HU"/>
        </a:p>
      </dgm:t>
    </dgm:pt>
    <dgm:pt modelId="{BA6C6A09-C273-4E54-8266-83882031E206}">
      <dgm:prSet phldrT="[Szöveg]"/>
      <dgm:spPr/>
      <dgm:t>
        <a:bodyPr/>
        <a:lstStyle/>
        <a:p>
          <a:r>
            <a:rPr lang="hu-HU" dirty="0" smtClean="0"/>
            <a:t>Közzétételi kérelem benyújtása</a:t>
          </a:r>
          <a:endParaRPr lang="hu-HU" dirty="0"/>
        </a:p>
      </dgm:t>
    </dgm:pt>
    <dgm:pt modelId="{FB4E1369-9F9E-436D-A9DB-57B23187B310}" type="parTrans" cxnId="{054447DC-CC10-4080-B6EA-50A5B040AED7}">
      <dgm:prSet/>
      <dgm:spPr/>
      <dgm:t>
        <a:bodyPr/>
        <a:lstStyle/>
        <a:p>
          <a:endParaRPr lang="hu-HU"/>
        </a:p>
      </dgm:t>
    </dgm:pt>
    <dgm:pt modelId="{C4F16BE5-FCCC-4EFE-B7B2-66E77D84CE1E}" type="sibTrans" cxnId="{054447DC-CC10-4080-B6EA-50A5B040AED7}">
      <dgm:prSet/>
      <dgm:spPr/>
      <dgm:t>
        <a:bodyPr/>
        <a:lstStyle/>
        <a:p>
          <a:endParaRPr lang="hu-HU"/>
        </a:p>
      </dgm:t>
    </dgm:pt>
    <dgm:pt modelId="{E26DAA5B-A453-4757-92A4-83E8D8DF8483}">
      <dgm:prSet phldrT="[Szöveg]"/>
      <dgm:spPr/>
      <dgm:t>
        <a:bodyPr/>
        <a:lstStyle/>
        <a:p>
          <a:endParaRPr lang="hu-HU" dirty="0"/>
        </a:p>
      </dgm:t>
    </dgm:pt>
    <dgm:pt modelId="{A7FEA20A-9B8D-4CB8-8936-87D12824E89C}" type="parTrans" cxnId="{A6D931A2-1413-4934-A297-CAE2015E7D52}">
      <dgm:prSet/>
      <dgm:spPr/>
      <dgm:t>
        <a:bodyPr/>
        <a:lstStyle/>
        <a:p>
          <a:endParaRPr lang="hu-HU"/>
        </a:p>
      </dgm:t>
    </dgm:pt>
    <dgm:pt modelId="{AC17A622-6BD2-490F-BA48-2C69CE2D681A}" type="sibTrans" cxnId="{A6D931A2-1413-4934-A297-CAE2015E7D52}">
      <dgm:prSet/>
      <dgm:spPr/>
      <dgm:t>
        <a:bodyPr/>
        <a:lstStyle/>
        <a:p>
          <a:endParaRPr lang="hu-HU"/>
        </a:p>
      </dgm:t>
    </dgm:pt>
    <dgm:pt modelId="{AA3CCADE-19BD-48B6-84F3-4A97BFF928DA}">
      <dgm:prSet phldrT="[Szöveg]"/>
      <dgm:spPr/>
      <dgm:t>
        <a:bodyPr/>
        <a:lstStyle/>
        <a:p>
          <a:r>
            <a:rPr lang="hu-HU" dirty="0" smtClean="0"/>
            <a:t>60 napig a kormányzati portálon közzétéve</a:t>
          </a:r>
          <a:endParaRPr lang="hu-HU" dirty="0"/>
        </a:p>
      </dgm:t>
    </dgm:pt>
    <dgm:pt modelId="{8CE5A82B-BC86-4F1A-8AB1-59DF39483919}" type="parTrans" cxnId="{DFB84F89-653E-43A0-B8F5-2A99D44B9728}">
      <dgm:prSet/>
      <dgm:spPr/>
      <dgm:t>
        <a:bodyPr/>
        <a:lstStyle/>
        <a:p>
          <a:endParaRPr lang="hu-HU"/>
        </a:p>
      </dgm:t>
    </dgm:pt>
    <dgm:pt modelId="{D4FE774E-8827-46EA-87DC-7B9899879804}" type="sibTrans" cxnId="{DFB84F89-653E-43A0-B8F5-2A99D44B9728}">
      <dgm:prSet/>
      <dgm:spPr/>
      <dgm:t>
        <a:bodyPr/>
        <a:lstStyle/>
        <a:p>
          <a:endParaRPr lang="hu-HU"/>
        </a:p>
      </dgm:t>
    </dgm:pt>
    <dgm:pt modelId="{527EE112-071E-4204-9242-6A10599AE2E9}">
      <dgm:prSet phldrT="[Szöveg]"/>
      <dgm:spPr/>
      <dgm:t>
        <a:bodyPr/>
        <a:lstStyle/>
        <a:p>
          <a:r>
            <a:rPr lang="hu-HU" b="1" dirty="0" smtClean="0"/>
            <a:t>Legközelebbi munkanapon </a:t>
          </a:r>
          <a:r>
            <a:rPr lang="hu-HU" dirty="0" smtClean="0"/>
            <a:t>levétel</a:t>
          </a:r>
          <a:endParaRPr lang="hu-HU" dirty="0"/>
        </a:p>
      </dgm:t>
    </dgm:pt>
    <dgm:pt modelId="{2515C295-F8D9-49BB-A26A-5CEB87B7ABF8}" type="parTrans" cxnId="{8114F917-87EE-4D4B-8D16-551C1B7336CC}">
      <dgm:prSet/>
      <dgm:spPr/>
      <dgm:t>
        <a:bodyPr/>
        <a:lstStyle/>
        <a:p>
          <a:endParaRPr lang="hu-HU"/>
        </a:p>
      </dgm:t>
    </dgm:pt>
    <dgm:pt modelId="{55DBA135-F322-459E-A55D-C3D110777921}" type="sibTrans" cxnId="{8114F917-87EE-4D4B-8D16-551C1B7336CC}">
      <dgm:prSet/>
      <dgm:spPr/>
      <dgm:t>
        <a:bodyPr/>
        <a:lstStyle/>
        <a:p>
          <a:endParaRPr lang="hu-HU"/>
        </a:p>
      </dgm:t>
    </dgm:pt>
    <dgm:pt modelId="{69F46AF5-264D-4955-B874-DE650F903441}">
      <dgm:prSet phldrT="[Szöveg]"/>
      <dgm:spPr/>
      <dgm:t>
        <a:bodyPr/>
        <a:lstStyle/>
        <a:p>
          <a:endParaRPr lang="hu-HU" dirty="0"/>
        </a:p>
      </dgm:t>
    </dgm:pt>
    <dgm:pt modelId="{5D034E5E-558A-403C-B6DF-6C9E551E4ACF}" type="parTrans" cxnId="{4CA255BA-FDF6-4754-8EDF-DE851A4CD287}">
      <dgm:prSet/>
      <dgm:spPr/>
      <dgm:t>
        <a:bodyPr/>
        <a:lstStyle/>
        <a:p>
          <a:endParaRPr lang="hu-HU"/>
        </a:p>
      </dgm:t>
    </dgm:pt>
    <dgm:pt modelId="{00413FA6-9690-43D4-A33E-6E75DF9E8AA7}" type="sibTrans" cxnId="{4CA255BA-FDF6-4754-8EDF-DE851A4CD287}">
      <dgm:prSet/>
      <dgm:spPr/>
      <dgm:t>
        <a:bodyPr/>
        <a:lstStyle/>
        <a:p>
          <a:endParaRPr lang="hu-HU"/>
        </a:p>
      </dgm:t>
    </dgm:pt>
    <dgm:pt modelId="{C5E78277-B2C2-4A90-B325-C5872F0FE60A}">
      <dgm:prSet phldrT="[Szöveg]"/>
      <dgm:spPr/>
      <dgm:t>
        <a:bodyPr/>
        <a:lstStyle/>
        <a:p>
          <a:r>
            <a:rPr lang="hu-HU" b="1" dirty="0" smtClean="0"/>
            <a:t>8 napon belül</a:t>
          </a:r>
          <a:r>
            <a:rPr lang="hu-HU" dirty="0" smtClean="0"/>
            <a:t> a mezőgazdasági szakigazgatási szerv részére megküldeni, ügyfelet tájékoztatni</a:t>
          </a:r>
          <a:endParaRPr lang="hu-HU" dirty="0"/>
        </a:p>
      </dgm:t>
    </dgm:pt>
    <dgm:pt modelId="{CF29F675-1DC3-4A2F-8C3E-3DF047FC46EA}" type="parTrans" cxnId="{CC9C19EA-3D2D-426E-ABA3-640007C03F91}">
      <dgm:prSet/>
      <dgm:spPr/>
      <dgm:t>
        <a:bodyPr/>
        <a:lstStyle/>
        <a:p>
          <a:endParaRPr lang="hu-HU"/>
        </a:p>
      </dgm:t>
    </dgm:pt>
    <dgm:pt modelId="{BA2D0089-E5C3-448C-B7DD-9BD8B5C2771B}" type="sibTrans" cxnId="{CC9C19EA-3D2D-426E-ABA3-640007C03F91}">
      <dgm:prSet/>
      <dgm:spPr/>
      <dgm:t>
        <a:bodyPr/>
        <a:lstStyle/>
        <a:p>
          <a:endParaRPr lang="hu-HU"/>
        </a:p>
      </dgm:t>
    </dgm:pt>
    <dgm:pt modelId="{B9307CFF-799F-44B0-9416-5DB2B73B471C}">
      <dgm:prSet phldrT="[Szöveg]"/>
      <dgm:spPr/>
      <dgm:t>
        <a:bodyPr/>
        <a:lstStyle/>
        <a:p>
          <a:r>
            <a:rPr lang="hu-HU" dirty="0" smtClean="0"/>
            <a:t>Jegyző vizsgálja a benyújtott kérelmet, mellékletet: </a:t>
          </a:r>
          <a:r>
            <a:rPr lang="hu-HU" b="1" dirty="0" smtClean="0"/>
            <a:t>hiánypótlást</a:t>
          </a:r>
          <a:r>
            <a:rPr lang="hu-HU" dirty="0" smtClean="0"/>
            <a:t> ad ki (5 nap), megtagadja a közzétételt, ha szükséges</a:t>
          </a:r>
          <a:endParaRPr lang="hu-HU" dirty="0"/>
        </a:p>
      </dgm:t>
    </dgm:pt>
    <dgm:pt modelId="{C8E2B48E-59DB-4046-9C30-E48FC666083C}" type="parTrans" cxnId="{422BB26E-BC13-45EE-ACB6-884D000EDB38}">
      <dgm:prSet/>
      <dgm:spPr/>
      <dgm:t>
        <a:bodyPr/>
        <a:lstStyle/>
        <a:p>
          <a:endParaRPr lang="hu-HU"/>
        </a:p>
      </dgm:t>
    </dgm:pt>
    <dgm:pt modelId="{3C25E528-80D9-4045-88A7-E3A28006A993}" type="sibTrans" cxnId="{422BB26E-BC13-45EE-ACB6-884D000EDB38}">
      <dgm:prSet/>
      <dgm:spPr/>
      <dgm:t>
        <a:bodyPr/>
        <a:lstStyle/>
        <a:p>
          <a:endParaRPr lang="hu-HU"/>
        </a:p>
      </dgm:t>
    </dgm:pt>
    <dgm:pt modelId="{7C05700D-A8EF-43BC-B56B-6A720FCB13A7}">
      <dgm:prSet/>
      <dgm:spPr/>
      <dgm:t>
        <a:bodyPr/>
        <a:lstStyle/>
        <a:p>
          <a:endParaRPr lang="hu-HU"/>
        </a:p>
      </dgm:t>
    </dgm:pt>
    <dgm:pt modelId="{016C7265-0008-4BBC-807E-DB45E3A8367E}" type="parTrans" cxnId="{00088A9B-9D96-4B2E-829A-FDAED159666C}">
      <dgm:prSet/>
      <dgm:spPr/>
      <dgm:t>
        <a:bodyPr/>
        <a:lstStyle/>
        <a:p>
          <a:endParaRPr lang="hu-HU"/>
        </a:p>
      </dgm:t>
    </dgm:pt>
    <dgm:pt modelId="{4B17E61E-B744-4B62-AAD1-C788104B87B3}" type="sibTrans" cxnId="{00088A9B-9D96-4B2E-829A-FDAED159666C}">
      <dgm:prSet/>
      <dgm:spPr/>
      <dgm:t>
        <a:bodyPr/>
        <a:lstStyle/>
        <a:p>
          <a:endParaRPr lang="hu-HU"/>
        </a:p>
      </dgm:t>
    </dgm:pt>
    <dgm:pt modelId="{5953B3DE-658A-4749-AD3B-0203E8D9A7B8}">
      <dgm:prSet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hu-HU" dirty="0" smtClean="0"/>
            <a:t>15 napon belül szerződés feltöltése</a:t>
          </a:r>
        </a:p>
        <a:p>
          <a:pPr marL="57150" indent="0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hu-HU" dirty="0"/>
        </a:p>
      </dgm:t>
    </dgm:pt>
    <dgm:pt modelId="{36F97632-03F1-4D60-B4AE-690562F1D6A1}" type="parTrans" cxnId="{58EA2200-53C5-403F-958A-57899B7008AA}">
      <dgm:prSet/>
      <dgm:spPr/>
      <dgm:t>
        <a:bodyPr/>
        <a:lstStyle/>
        <a:p>
          <a:endParaRPr lang="hu-HU"/>
        </a:p>
      </dgm:t>
    </dgm:pt>
    <dgm:pt modelId="{01FC9C4A-7FA7-4B36-A303-1C41C8F1EAA0}" type="sibTrans" cxnId="{58EA2200-53C5-403F-958A-57899B7008AA}">
      <dgm:prSet/>
      <dgm:spPr/>
      <dgm:t>
        <a:bodyPr/>
        <a:lstStyle/>
        <a:p>
          <a:endParaRPr lang="hu-HU"/>
        </a:p>
      </dgm:t>
    </dgm:pt>
    <dgm:pt modelId="{E65D21DD-D5EF-45A2-B32D-91C1FEE84ABC}" type="pres">
      <dgm:prSet presAssocID="{1609FFC8-2D54-434E-AD08-118FF3C45D8E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hu-HU"/>
        </a:p>
      </dgm:t>
    </dgm:pt>
    <dgm:pt modelId="{2C56B186-C3BE-40E1-92C9-8C1C806766CF}" type="pres">
      <dgm:prSet presAssocID="{8CCA7492-1ADF-4899-A822-305CC44C1EF6}" presName="composite" presStyleCnt="0"/>
      <dgm:spPr/>
    </dgm:pt>
    <dgm:pt modelId="{E40D24F0-7597-4E95-AAA7-011995F11909}" type="pres">
      <dgm:prSet presAssocID="{8CCA7492-1ADF-4899-A822-305CC44C1EF6}" presName="parentText" presStyleLbl="align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F919E5B3-6061-4461-B58D-CB74B539FFC8}" type="pres">
      <dgm:prSet presAssocID="{8CCA7492-1ADF-4899-A822-305CC44C1EF6}" presName="descendantText" presStyleLbl="alignAcc1" presStyleIdx="0" presStyleCnt="4" custLinFactNeighborX="1281" custLinFactNeighborY="1513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B4FA8568-9D06-440A-8DD8-5919B199F0D3}" type="pres">
      <dgm:prSet presAssocID="{4D8C1DC3-B8D4-4FD5-848C-4056099B820C}" presName="sp" presStyleCnt="0"/>
      <dgm:spPr/>
    </dgm:pt>
    <dgm:pt modelId="{5FC7FA9F-3D1B-4F03-BDA2-9BD31D6408F8}" type="pres">
      <dgm:prSet presAssocID="{7C05700D-A8EF-43BC-B56B-6A720FCB13A7}" presName="composite" presStyleCnt="0"/>
      <dgm:spPr/>
    </dgm:pt>
    <dgm:pt modelId="{82DF62BB-3A38-4E86-9443-CADF2DDC0A65}" type="pres">
      <dgm:prSet presAssocID="{7C05700D-A8EF-43BC-B56B-6A720FCB13A7}" presName="parentText" presStyleLbl="align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121566BA-63E0-4D2E-827E-C829A8CDC2F8}" type="pres">
      <dgm:prSet presAssocID="{7C05700D-A8EF-43BC-B56B-6A720FCB13A7}" presName="descendantText" presStyleLbl="alignAcc1" presStyleIdx="1" presStyleCnt="4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33ABCBDC-0840-440E-AF33-C11A44CBCE35}" type="pres">
      <dgm:prSet presAssocID="{4B17E61E-B744-4B62-AAD1-C788104B87B3}" presName="sp" presStyleCnt="0"/>
      <dgm:spPr/>
    </dgm:pt>
    <dgm:pt modelId="{D21A70BD-86B6-4424-A0DE-7A6F6228F9D9}" type="pres">
      <dgm:prSet presAssocID="{E26DAA5B-A453-4757-92A4-83E8D8DF8483}" presName="composite" presStyleCnt="0"/>
      <dgm:spPr/>
    </dgm:pt>
    <dgm:pt modelId="{E3EA884F-ED87-4513-BB34-3F840D0C4A64}" type="pres">
      <dgm:prSet presAssocID="{E26DAA5B-A453-4757-92A4-83E8D8DF8483}" presName="parentText" presStyleLbl="align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4D2C1CFF-1879-4768-8DD7-55A0DD2A0270}" type="pres">
      <dgm:prSet presAssocID="{E26DAA5B-A453-4757-92A4-83E8D8DF8483}" presName="descendantText" presStyleLbl="alignAcc1" presStyleIdx="2" presStyleCnt="4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DAC0684D-AB4E-4F3D-82A5-8FD54D3554A6}" type="pres">
      <dgm:prSet presAssocID="{AC17A622-6BD2-490F-BA48-2C69CE2D681A}" presName="sp" presStyleCnt="0"/>
      <dgm:spPr/>
    </dgm:pt>
    <dgm:pt modelId="{348E06FB-C859-4335-B270-637FC71E5F96}" type="pres">
      <dgm:prSet presAssocID="{69F46AF5-264D-4955-B874-DE650F903441}" presName="composite" presStyleCnt="0"/>
      <dgm:spPr/>
    </dgm:pt>
    <dgm:pt modelId="{C1FBDDDB-73EA-44E4-9532-FC85504F062F}" type="pres">
      <dgm:prSet presAssocID="{69F46AF5-264D-4955-B874-DE650F903441}" presName="parentText" presStyleLbl="alignNode1" presStyleIdx="3" presStyleCnt="4" custLinFactNeighborX="2277" custLinFactNeighborY="-2860">
        <dgm:presLayoutVars>
          <dgm:chMax val="1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0486F075-E5FE-459E-A02E-C96339DC5F97}" type="pres">
      <dgm:prSet presAssocID="{69F46AF5-264D-4955-B874-DE650F903441}" presName="descendantText" presStyleLbl="alignAcc1" presStyleIdx="3" presStyleCnt="4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</dgm:ptLst>
  <dgm:cxnLst>
    <dgm:cxn modelId="{4CA255BA-FDF6-4754-8EDF-DE851A4CD287}" srcId="{1609FFC8-2D54-434E-AD08-118FF3C45D8E}" destId="{69F46AF5-264D-4955-B874-DE650F903441}" srcOrd="3" destOrd="0" parTransId="{5D034E5E-558A-403C-B6DF-6C9E551E4ACF}" sibTransId="{00413FA6-9690-43D4-A33E-6E75DF9E8AA7}"/>
    <dgm:cxn modelId="{7BE667F7-AA85-44C9-BE1C-EB8B128630B6}" type="presOf" srcId="{B9307CFF-799F-44B0-9416-5DB2B73B471C}" destId="{F919E5B3-6061-4461-B58D-CB74B539FFC8}" srcOrd="0" destOrd="1" presId="urn:microsoft.com/office/officeart/2005/8/layout/chevron2"/>
    <dgm:cxn modelId="{3B61CB2D-D2FD-4458-9150-373B41E70B25}" type="presOf" srcId="{69F46AF5-264D-4955-B874-DE650F903441}" destId="{C1FBDDDB-73EA-44E4-9532-FC85504F062F}" srcOrd="0" destOrd="0" presId="urn:microsoft.com/office/officeart/2005/8/layout/chevron2"/>
    <dgm:cxn modelId="{EE2B8D59-3A02-4B46-B649-6DE9103ADED6}" type="presOf" srcId="{7C05700D-A8EF-43BC-B56B-6A720FCB13A7}" destId="{82DF62BB-3A38-4E86-9443-CADF2DDC0A65}" srcOrd="0" destOrd="0" presId="urn:microsoft.com/office/officeart/2005/8/layout/chevron2"/>
    <dgm:cxn modelId="{6ABB7C6C-1F5E-4CFE-83F5-115B316082F8}" srcId="{1609FFC8-2D54-434E-AD08-118FF3C45D8E}" destId="{8CCA7492-1ADF-4899-A822-305CC44C1EF6}" srcOrd="0" destOrd="0" parTransId="{A6FC563F-AF74-4730-9EBF-DF17063BF32F}" sibTransId="{4D8C1DC3-B8D4-4FD5-848C-4056099B820C}"/>
    <dgm:cxn modelId="{58EA2200-53C5-403F-958A-57899B7008AA}" srcId="{7C05700D-A8EF-43BC-B56B-6A720FCB13A7}" destId="{5953B3DE-658A-4749-AD3B-0203E8D9A7B8}" srcOrd="0" destOrd="0" parTransId="{36F97632-03F1-4D60-B4AE-690562F1D6A1}" sibTransId="{01FC9C4A-7FA7-4B36-A303-1C41C8F1EAA0}"/>
    <dgm:cxn modelId="{DFB84F89-653E-43A0-B8F5-2A99D44B9728}" srcId="{E26DAA5B-A453-4757-92A4-83E8D8DF8483}" destId="{AA3CCADE-19BD-48B6-84F3-4A97BFF928DA}" srcOrd="0" destOrd="0" parTransId="{8CE5A82B-BC86-4F1A-8AB1-59DF39483919}" sibTransId="{D4FE774E-8827-46EA-87DC-7B9899879804}"/>
    <dgm:cxn modelId="{8114F917-87EE-4D4B-8D16-551C1B7336CC}" srcId="{E26DAA5B-A453-4757-92A4-83E8D8DF8483}" destId="{527EE112-071E-4204-9242-6A10599AE2E9}" srcOrd="1" destOrd="0" parTransId="{2515C295-F8D9-49BB-A26A-5CEB87B7ABF8}" sibTransId="{55DBA135-F322-459E-A55D-C3D110777921}"/>
    <dgm:cxn modelId="{513A8CD5-59A6-46A0-9153-D1EAA77A86DB}" type="presOf" srcId="{8CCA7492-1ADF-4899-A822-305CC44C1EF6}" destId="{E40D24F0-7597-4E95-AAA7-011995F11909}" srcOrd="0" destOrd="0" presId="urn:microsoft.com/office/officeart/2005/8/layout/chevron2"/>
    <dgm:cxn modelId="{C2FDA3A0-C05F-49F3-BB88-A43B175FB260}" type="presOf" srcId="{AA3CCADE-19BD-48B6-84F3-4A97BFF928DA}" destId="{4D2C1CFF-1879-4768-8DD7-55A0DD2A0270}" srcOrd="0" destOrd="0" presId="urn:microsoft.com/office/officeart/2005/8/layout/chevron2"/>
    <dgm:cxn modelId="{6A2B1F1B-358C-4067-9BBE-054BEBE3BA2A}" type="presOf" srcId="{BA6C6A09-C273-4E54-8266-83882031E206}" destId="{F919E5B3-6061-4461-B58D-CB74B539FFC8}" srcOrd="0" destOrd="0" presId="urn:microsoft.com/office/officeart/2005/8/layout/chevron2"/>
    <dgm:cxn modelId="{054447DC-CC10-4080-B6EA-50A5B040AED7}" srcId="{8CCA7492-1ADF-4899-A822-305CC44C1EF6}" destId="{BA6C6A09-C273-4E54-8266-83882031E206}" srcOrd="0" destOrd="0" parTransId="{FB4E1369-9F9E-436D-A9DB-57B23187B310}" sibTransId="{C4F16BE5-FCCC-4EFE-B7B2-66E77D84CE1E}"/>
    <dgm:cxn modelId="{A089CA43-8B9F-4C19-AE65-45943CEB5664}" type="presOf" srcId="{1609FFC8-2D54-434E-AD08-118FF3C45D8E}" destId="{E65D21DD-D5EF-45A2-B32D-91C1FEE84ABC}" srcOrd="0" destOrd="0" presId="urn:microsoft.com/office/officeart/2005/8/layout/chevron2"/>
    <dgm:cxn modelId="{F9A5417D-4967-458A-8134-1198810D727A}" type="presOf" srcId="{E26DAA5B-A453-4757-92A4-83E8D8DF8483}" destId="{E3EA884F-ED87-4513-BB34-3F840D0C4A64}" srcOrd="0" destOrd="0" presId="urn:microsoft.com/office/officeart/2005/8/layout/chevron2"/>
    <dgm:cxn modelId="{BA813041-A504-4F82-843C-7F8B6F1FC772}" type="presOf" srcId="{C5E78277-B2C2-4A90-B325-C5872F0FE60A}" destId="{0486F075-E5FE-459E-A02E-C96339DC5F97}" srcOrd="0" destOrd="0" presId="urn:microsoft.com/office/officeart/2005/8/layout/chevron2"/>
    <dgm:cxn modelId="{C93E4D34-2ED6-41AB-8573-B44B257DBCE5}" type="presOf" srcId="{5953B3DE-658A-4749-AD3B-0203E8D9A7B8}" destId="{121566BA-63E0-4D2E-827E-C829A8CDC2F8}" srcOrd="0" destOrd="0" presId="urn:microsoft.com/office/officeart/2005/8/layout/chevron2"/>
    <dgm:cxn modelId="{422BB26E-BC13-45EE-ACB6-884D000EDB38}" srcId="{8CCA7492-1ADF-4899-A822-305CC44C1EF6}" destId="{B9307CFF-799F-44B0-9416-5DB2B73B471C}" srcOrd="1" destOrd="0" parTransId="{C8E2B48E-59DB-4046-9C30-E48FC666083C}" sibTransId="{3C25E528-80D9-4045-88A7-E3A28006A993}"/>
    <dgm:cxn modelId="{15B1A9E6-B0B2-491E-85CC-B975BBC40FD5}" type="presOf" srcId="{527EE112-071E-4204-9242-6A10599AE2E9}" destId="{4D2C1CFF-1879-4768-8DD7-55A0DD2A0270}" srcOrd="0" destOrd="1" presId="urn:microsoft.com/office/officeart/2005/8/layout/chevron2"/>
    <dgm:cxn modelId="{CC9C19EA-3D2D-426E-ABA3-640007C03F91}" srcId="{69F46AF5-264D-4955-B874-DE650F903441}" destId="{C5E78277-B2C2-4A90-B325-C5872F0FE60A}" srcOrd="0" destOrd="0" parTransId="{CF29F675-1DC3-4A2F-8C3E-3DF047FC46EA}" sibTransId="{BA2D0089-E5C3-448C-B7DD-9BD8B5C2771B}"/>
    <dgm:cxn modelId="{A6D931A2-1413-4934-A297-CAE2015E7D52}" srcId="{1609FFC8-2D54-434E-AD08-118FF3C45D8E}" destId="{E26DAA5B-A453-4757-92A4-83E8D8DF8483}" srcOrd="2" destOrd="0" parTransId="{A7FEA20A-9B8D-4CB8-8936-87D12824E89C}" sibTransId="{AC17A622-6BD2-490F-BA48-2C69CE2D681A}"/>
    <dgm:cxn modelId="{00088A9B-9D96-4B2E-829A-FDAED159666C}" srcId="{1609FFC8-2D54-434E-AD08-118FF3C45D8E}" destId="{7C05700D-A8EF-43BC-B56B-6A720FCB13A7}" srcOrd="1" destOrd="0" parTransId="{016C7265-0008-4BBC-807E-DB45E3A8367E}" sibTransId="{4B17E61E-B744-4B62-AAD1-C788104B87B3}"/>
    <dgm:cxn modelId="{D76E6A5B-2298-4094-A39A-6920DF5AC451}" type="presParOf" srcId="{E65D21DD-D5EF-45A2-B32D-91C1FEE84ABC}" destId="{2C56B186-C3BE-40E1-92C9-8C1C806766CF}" srcOrd="0" destOrd="0" presId="urn:microsoft.com/office/officeart/2005/8/layout/chevron2"/>
    <dgm:cxn modelId="{DECB0E9A-CA65-434B-8D85-E613F59573EF}" type="presParOf" srcId="{2C56B186-C3BE-40E1-92C9-8C1C806766CF}" destId="{E40D24F0-7597-4E95-AAA7-011995F11909}" srcOrd="0" destOrd="0" presId="urn:microsoft.com/office/officeart/2005/8/layout/chevron2"/>
    <dgm:cxn modelId="{749F1CB3-DF27-4F79-AD30-8B063326915E}" type="presParOf" srcId="{2C56B186-C3BE-40E1-92C9-8C1C806766CF}" destId="{F919E5B3-6061-4461-B58D-CB74B539FFC8}" srcOrd="1" destOrd="0" presId="urn:microsoft.com/office/officeart/2005/8/layout/chevron2"/>
    <dgm:cxn modelId="{7F74B6E7-7F07-4267-A9D8-F3E998B62E0E}" type="presParOf" srcId="{E65D21DD-D5EF-45A2-B32D-91C1FEE84ABC}" destId="{B4FA8568-9D06-440A-8DD8-5919B199F0D3}" srcOrd="1" destOrd="0" presId="urn:microsoft.com/office/officeart/2005/8/layout/chevron2"/>
    <dgm:cxn modelId="{C00884F4-9EFC-4452-A852-AEDC844F951A}" type="presParOf" srcId="{E65D21DD-D5EF-45A2-B32D-91C1FEE84ABC}" destId="{5FC7FA9F-3D1B-4F03-BDA2-9BD31D6408F8}" srcOrd="2" destOrd="0" presId="urn:microsoft.com/office/officeart/2005/8/layout/chevron2"/>
    <dgm:cxn modelId="{54C651FB-C558-47B4-B5EC-CD24CC2F457B}" type="presParOf" srcId="{5FC7FA9F-3D1B-4F03-BDA2-9BD31D6408F8}" destId="{82DF62BB-3A38-4E86-9443-CADF2DDC0A65}" srcOrd="0" destOrd="0" presId="urn:microsoft.com/office/officeart/2005/8/layout/chevron2"/>
    <dgm:cxn modelId="{88A14735-4334-4B81-90AA-A4D4E1FF05D3}" type="presParOf" srcId="{5FC7FA9F-3D1B-4F03-BDA2-9BD31D6408F8}" destId="{121566BA-63E0-4D2E-827E-C829A8CDC2F8}" srcOrd="1" destOrd="0" presId="urn:microsoft.com/office/officeart/2005/8/layout/chevron2"/>
    <dgm:cxn modelId="{2C9676F2-AAD9-490C-9617-1FF294752CF9}" type="presParOf" srcId="{E65D21DD-D5EF-45A2-B32D-91C1FEE84ABC}" destId="{33ABCBDC-0840-440E-AF33-C11A44CBCE35}" srcOrd="3" destOrd="0" presId="urn:microsoft.com/office/officeart/2005/8/layout/chevron2"/>
    <dgm:cxn modelId="{6E86BF5F-C9D4-4322-9D73-AE59766C3C63}" type="presParOf" srcId="{E65D21DD-D5EF-45A2-B32D-91C1FEE84ABC}" destId="{D21A70BD-86B6-4424-A0DE-7A6F6228F9D9}" srcOrd="4" destOrd="0" presId="urn:microsoft.com/office/officeart/2005/8/layout/chevron2"/>
    <dgm:cxn modelId="{B9EE98C5-D6AB-4644-B7D2-1908677E9C5D}" type="presParOf" srcId="{D21A70BD-86B6-4424-A0DE-7A6F6228F9D9}" destId="{E3EA884F-ED87-4513-BB34-3F840D0C4A64}" srcOrd="0" destOrd="0" presId="urn:microsoft.com/office/officeart/2005/8/layout/chevron2"/>
    <dgm:cxn modelId="{814FB84E-FB94-46A6-AD52-20FD9FDDE0DD}" type="presParOf" srcId="{D21A70BD-86B6-4424-A0DE-7A6F6228F9D9}" destId="{4D2C1CFF-1879-4768-8DD7-55A0DD2A0270}" srcOrd="1" destOrd="0" presId="urn:microsoft.com/office/officeart/2005/8/layout/chevron2"/>
    <dgm:cxn modelId="{F6A581BE-DB3E-43FB-AD26-4FB55DB3E022}" type="presParOf" srcId="{E65D21DD-D5EF-45A2-B32D-91C1FEE84ABC}" destId="{DAC0684D-AB4E-4F3D-82A5-8FD54D3554A6}" srcOrd="5" destOrd="0" presId="urn:microsoft.com/office/officeart/2005/8/layout/chevron2"/>
    <dgm:cxn modelId="{3F0FF511-A4F3-4445-A2B0-0960C736D931}" type="presParOf" srcId="{E65D21DD-D5EF-45A2-B32D-91C1FEE84ABC}" destId="{348E06FB-C859-4335-B270-637FC71E5F96}" srcOrd="6" destOrd="0" presId="urn:microsoft.com/office/officeart/2005/8/layout/chevron2"/>
    <dgm:cxn modelId="{EF35CF4D-466E-4486-9EAB-2880CA73390E}" type="presParOf" srcId="{348E06FB-C859-4335-B270-637FC71E5F96}" destId="{C1FBDDDB-73EA-44E4-9532-FC85504F062F}" srcOrd="0" destOrd="0" presId="urn:microsoft.com/office/officeart/2005/8/layout/chevron2"/>
    <dgm:cxn modelId="{770EF7B3-3731-4657-AC87-D184ACE6BBD2}" type="presParOf" srcId="{348E06FB-C859-4335-B270-637FC71E5F96}" destId="{0486F075-E5FE-459E-A02E-C96339DC5F97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40D24F0-7597-4E95-AAA7-011995F11909}">
      <dsp:nvSpPr>
        <dsp:cNvPr id="0" name=""/>
        <dsp:cNvSpPr/>
      </dsp:nvSpPr>
      <dsp:spPr>
        <a:xfrm rot="5400000">
          <a:off x="-197174" y="199375"/>
          <a:ext cx="1314497" cy="92014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u-HU" sz="2500" kern="1200" dirty="0"/>
        </a:p>
      </dsp:txBody>
      <dsp:txXfrm rot="5400000">
        <a:off x="-197174" y="199375"/>
        <a:ext cx="1314497" cy="920148"/>
      </dsp:txXfrm>
    </dsp:sp>
    <dsp:sp modelId="{F919E5B3-6061-4461-B58D-CB74B539FFC8}">
      <dsp:nvSpPr>
        <dsp:cNvPr id="0" name=""/>
        <dsp:cNvSpPr/>
      </dsp:nvSpPr>
      <dsp:spPr>
        <a:xfrm rot="5400000">
          <a:off x="3813282" y="-2878006"/>
          <a:ext cx="854423" cy="664069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1600" kern="1200" dirty="0" smtClean="0"/>
            <a:t>Közzétételi kérelem benyújtása</a:t>
          </a:r>
          <a:endParaRPr lang="hu-H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1600" kern="1200" dirty="0" smtClean="0"/>
            <a:t>Jegyző vizsgálja a benyújtott kérelmet, mellékletet: </a:t>
          </a:r>
          <a:r>
            <a:rPr lang="hu-HU" sz="1600" b="1" kern="1200" dirty="0" smtClean="0"/>
            <a:t>hiánypótlást</a:t>
          </a:r>
          <a:r>
            <a:rPr lang="hu-HU" sz="1600" kern="1200" dirty="0" smtClean="0"/>
            <a:t> ad ki (5 nap), megtagadja a közzétételt, ha szükséges</a:t>
          </a:r>
          <a:endParaRPr lang="hu-HU" sz="1600" kern="1200" dirty="0"/>
        </a:p>
      </dsp:txBody>
      <dsp:txXfrm rot="5400000">
        <a:off x="3813282" y="-2878006"/>
        <a:ext cx="854423" cy="6640691"/>
      </dsp:txXfrm>
    </dsp:sp>
    <dsp:sp modelId="{82DF62BB-3A38-4E86-9443-CADF2DDC0A65}">
      <dsp:nvSpPr>
        <dsp:cNvPr id="0" name=""/>
        <dsp:cNvSpPr/>
      </dsp:nvSpPr>
      <dsp:spPr>
        <a:xfrm rot="5400000">
          <a:off x="-197174" y="1367920"/>
          <a:ext cx="1314497" cy="92014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u-HU" sz="2500" kern="1200"/>
        </a:p>
      </dsp:txBody>
      <dsp:txXfrm rot="5400000">
        <a:off x="-197174" y="1367920"/>
        <a:ext cx="1314497" cy="920148"/>
      </dsp:txXfrm>
    </dsp:sp>
    <dsp:sp modelId="{121566BA-63E0-4D2E-827E-C829A8CDC2F8}">
      <dsp:nvSpPr>
        <dsp:cNvPr id="0" name=""/>
        <dsp:cNvSpPr/>
      </dsp:nvSpPr>
      <dsp:spPr>
        <a:xfrm rot="5400000">
          <a:off x="3813282" y="-1722387"/>
          <a:ext cx="854423" cy="664069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0" marR="0" lvl="1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hu-HU" sz="1600" kern="1200" dirty="0" smtClean="0"/>
            <a:t>15 napon belül szerződés feltöltése</a:t>
          </a:r>
        </a:p>
        <a:p>
          <a:pPr marL="57150" lvl="1" indent="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hu-HU" sz="1600" kern="1200" dirty="0"/>
        </a:p>
      </dsp:txBody>
      <dsp:txXfrm rot="5400000">
        <a:off x="3813282" y="-1722387"/>
        <a:ext cx="854423" cy="6640691"/>
      </dsp:txXfrm>
    </dsp:sp>
    <dsp:sp modelId="{E3EA884F-ED87-4513-BB34-3F840D0C4A64}">
      <dsp:nvSpPr>
        <dsp:cNvPr id="0" name=""/>
        <dsp:cNvSpPr/>
      </dsp:nvSpPr>
      <dsp:spPr>
        <a:xfrm rot="5400000">
          <a:off x="-197174" y="2536466"/>
          <a:ext cx="1314497" cy="92014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u-HU" sz="2500" kern="1200" dirty="0"/>
        </a:p>
      </dsp:txBody>
      <dsp:txXfrm rot="5400000">
        <a:off x="-197174" y="2536466"/>
        <a:ext cx="1314497" cy="920148"/>
      </dsp:txXfrm>
    </dsp:sp>
    <dsp:sp modelId="{4D2C1CFF-1879-4768-8DD7-55A0DD2A0270}">
      <dsp:nvSpPr>
        <dsp:cNvPr id="0" name=""/>
        <dsp:cNvSpPr/>
      </dsp:nvSpPr>
      <dsp:spPr>
        <a:xfrm rot="5400000">
          <a:off x="3813282" y="-553842"/>
          <a:ext cx="854423" cy="664069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1600" kern="1200" dirty="0" smtClean="0"/>
            <a:t>60 napig a kormányzati portálon közzétéve</a:t>
          </a:r>
          <a:endParaRPr lang="hu-H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1600" b="1" kern="1200" dirty="0" smtClean="0"/>
            <a:t>Legközelebbi munkanapon </a:t>
          </a:r>
          <a:r>
            <a:rPr lang="hu-HU" sz="1600" kern="1200" dirty="0" smtClean="0"/>
            <a:t>levétel</a:t>
          </a:r>
          <a:endParaRPr lang="hu-HU" sz="1600" kern="1200" dirty="0"/>
        </a:p>
      </dsp:txBody>
      <dsp:txXfrm rot="5400000">
        <a:off x="3813282" y="-553842"/>
        <a:ext cx="854423" cy="6640691"/>
      </dsp:txXfrm>
    </dsp:sp>
    <dsp:sp modelId="{C1FBDDDB-73EA-44E4-9532-FC85504F062F}">
      <dsp:nvSpPr>
        <dsp:cNvPr id="0" name=""/>
        <dsp:cNvSpPr/>
      </dsp:nvSpPr>
      <dsp:spPr>
        <a:xfrm rot="5400000">
          <a:off x="-176222" y="3667417"/>
          <a:ext cx="1314497" cy="92014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u-HU" sz="2500" kern="1200" dirty="0"/>
        </a:p>
      </dsp:txBody>
      <dsp:txXfrm rot="5400000">
        <a:off x="-176222" y="3667417"/>
        <a:ext cx="1314497" cy="920148"/>
      </dsp:txXfrm>
    </dsp:sp>
    <dsp:sp modelId="{0486F075-E5FE-459E-A02E-C96339DC5F97}">
      <dsp:nvSpPr>
        <dsp:cNvPr id="0" name=""/>
        <dsp:cNvSpPr/>
      </dsp:nvSpPr>
      <dsp:spPr>
        <a:xfrm rot="5400000">
          <a:off x="3813282" y="614703"/>
          <a:ext cx="854423" cy="664069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1600" b="1" kern="1200" dirty="0" smtClean="0"/>
            <a:t>8 napon belül</a:t>
          </a:r>
          <a:r>
            <a:rPr lang="hu-HU" sz="1600" kern="1200" dirty="0" smtClean="0"/>
            <a:t> a mezőgazdasági szakigazgatási szerv részére megküldeni, ügyfelet tájékoztatni</a:t>
          </a:r>
          <a:endParaRPr lang="hu-HU" sz="1600" kern="1200" dirty="0"/>
        </a:p>
      </dsp:txBody>
      <dsp:txXfrm rot="5400000">
        <a:off x="3813282" y="614703"/>
        <a:ext cx="854423" cy="664069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>
            <a:extLst>
              <a:ext uri="{FF2B5EF4-FFF2-40B4-BE49-F238E27FC236}">
                <a16:creationId xmlns="" xmlns:a16="http://schemas.microsoft.com/office/drawing/2014/main" id="{B046A36E-0E15-4E15-AB10-AAB44D26A99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125" cy="341313"/>
          </a:xfrm>
          <a:prstGeom prst="rect">
            <a:avLst/>
          </a:prstGeom>
        </p:spPr>
        <p:txBody>
          <a:bodyPr vert="horz" wrap="square" lIns="91266" tIns="45633" rIns="91266" bIns="45633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r>
              <a:rPr lang="hu-HU"/>
              <a:t>CSONGRÁD MEGYEI</a:t>
            </a:r>
          </a:p>
        </p:txBody>
      </p:sp>
      <p:sp>
        <p:nvSpPr>
          <p:cNvPr id="3" name="Dátum helye 2">
            <a:extLst>
              <a:ext uri="{FF2B5EF4-FFF2-40B4-BE49-F238E27FC236}">
                <a16:creationId xmlns="" xmlns:a16="http://schemas.microsoft.com/office/drawing/2014/main" id="{B7B2CDA2-E9F5-480D-9A87-DEED92C8DA8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5622925" y="0"/>
            <a:ext cx="4302125" cy="341313"/>
          </a:xfrm>
          <a:prstGeom prst="rect">
            <a:avLst/>
          </a:prstGeom>
        </p:spPr>
        <p:txBody>
          <a:bodyPr vert="horz" lIns="91266" tIns="45633" rIns="91266" bIns="45633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Élőláb helye 3">
            <a:extLst>
              <a:ext uri="{FF2B5EF4-FFF2-40B4-BE49-F238E27FC236}">
                <a16:creationId xmlns="" xmlns:a16="http://schemas.microsoft.com/office/drawing/2014/main" id="{8BD12C76-C8F8-42AC-9CB0-350609444EF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6454775"/>
            <a:ext cx="4302125" cy="341313"/>
          </a:xfrm>
          <a:prstGeom prst="rect">
            <a:avLst/>
          </a:prstGeom>
        </p:spPr>
        <p:txBody>
          <a:bodyPr vert="horz" wrap="square" lIns="91266" tIns="45633" rIns="91266" bIns="45633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Dia számának helye 4">
            <a:extLst>
              <a:ext uri="{FF2B5EF4-FFF2-40B4-BE49-F238E27FC236}">
                <a16:creationId xmlns="" xmlns:a16="http://schemas.microsoft.com/office/drawing/2014/main" id="{A0C728C8-17E6-4160-A995-63E0FAD765C2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5622925" y="6454775"/>
            <a:ext cx="4302125" cy="341313"/>
          </a:xfrm>
          <a:prstGeom prst="rect">
            <a:avLst/>
          </a:prstGeom>
        </p:spPr>
        <p:txBody>
          <a:bodyPr vert="horz" wrap="square" lIns="91266" tIns="45633" rIns="91266" bIns="45633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37AA2885-62BE-420F-AB34-582DA81D9411}" type="slidenum">
              <a:rPr lang="hu-HU" altLang="en-US"/>
              <a:pPr/>
              <a:t>‹#›</a:t>
            </a:fld>
            <a:endParaRPr lang="hu-HU" altLang="en-US"/>
          </a:p>
        </p:txBody>
      </p:sp>
    </p:spTree>
    <p:extLst>
      <p:ext uri="{BB962C8B-B14F-4D97-AF65-F5344CB8AC3E}">
        <p14:creationId xmlns=""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>
            <a:extLst>
              <a:ext uri="{FF2B5EF4-FFF2-40B4-BE49-F238E27FC236}">
                <a16:creationId xmlns="" xmlns:a16="http://schemas.microsoft.com/office/drawing/2014/main" id="{DC2F5766-AE44-4C96-BA38-C06FE57BA6C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125" cy="341313"/>
          </a:xfrm>
          <a:prstGeom prst="rect">
            <a:avLst/>
          </a:prstGeom>
        </p:spPr>
        <p:txBody>
          <a:bodyPr vert="horz" wrap="square" lIns="91266" tIns="45633" rIns="91266" bIns="45633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r>
              <a:rPr lang="hu-HU"/>
              <a:t>CSONGRÁD MEGYEI</a:t>
            </a:r>
          </a:p>
        </p:txBody>
      </p:sp>
      <p:sp>
        <p:nvSpPr>
          <p:cNvPr id="3" name="Dátum helye 2">
            <a:extLst>
              <a:ext uri="{FF2B5EF4-FFF2-40B4-BE49-F238E27FC236}">
                <a16:creationId xmlns="" xmlns:a16="http://schemas.microsoft.com/office/drawing/2014/main" id="{6F664862-9B49-4AE9-ACDD-514414BECD8A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5622925" y="0"/>
            <a:ext cx="4302125" cy="341313"/>
          </a:xfrm>
          <a:prstGeom prst="rect">
            <a:avLst/>
          </a:prstGeom>
        </p:spPr>
        <p:txBody>
          <a:bodyPr vert="horz" lIns="91266" tIns="45633" rIns="91266" bIns="45633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Diakép helye 3">
            <a:extLst>
              <a:ext uri="{FF2B5EF4-FFF2-40B4-BE49-F238E27FC236}">
                <a16:creationId xmlns="" xmlns:a16="http://schemas.microsoft.com/office/drawing/2014/main" id="{84E5ED16-FBE9-4818-85A6-0A8B8659A5BF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263900" y="509588"/>
            <a:ext cx="3398838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266" tIns="45633" rIns="91266" bIns="45633" rtlCol="0" anchor="ctr"/>
          <a:lstStyle/>
          <a:p>
            <a:pPr lvl="0"/>
            <a:endParaRPr lang="hu-HU" noProof="0" dirty="0"/>
          </a:p>
        </p:txBody>
      </p:sp>
      <p:sp>
        <p:nvSpPr>
          <p:cNvPr id="5" name="Jegyzetek helye 4">
            <a:extLst>
              <a:ext uri="{FF2B5EF4-FFF2-40B4-BE49-F238E27FC236}">
                <a16:creationId xmlns="" xmlns:a16="http://schemas.microsoft.com/office/drawing/2014/main" id="{CC2EEEF8-5477-452F-AFE0-C730D751489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992188" y="3228975"/>
            <a:ext cx="7942262" cy="3059113"/>
          </a:xfrm>
          <a:prstGeom prst="rect">
            <a:avLst/>
          </a:prstGeom>
        </p:spPr>
        <p:txBody>
          <a:bodyPr vert="horz" lIns="91266" tIns="45633" rIns="91266" bIns="45633" rtlCol="0">
            <a:normAutofit/>
          </a:bodyPr>
          <a:lstStyle/>
          <a:p>
            <a:pPr lvl="0"/>
            <a:r>
              <a:rPr lang="hu-HU" noProof="0"/>
              <a:t>Mintaszöveg szerkesztése</a:t>
            </a:r>
          </a:p>
          <a:p>
            <a:pPr lvl="1"/>
            <a:r>
              <a:rPr lang="hu-HU" noProof="0"/>
              <a:t>Második szint</a:t>
            </a:r>
          </a:p>
          <a:p>
            <a:pPr lvl="2"/>
            <a:r>
              <a:rPr lang="hu-HU" noProof="0"/>
              <a:t>Harmadik szint</a:t>
            </a:r>
          </a:p>
          <a:p>
            <a:pPr lvl="3"/>
            <a:r>
              <a:rPr lang="hu-HU" noProof="0"/>
              <a:t>Negyedik szint</a:t>
            </a:r>
          </a:p>
          <a:p>
            <a:pPr lvl="4"/>
            <a:r>
              <a:rPr lang="hu-HU" noProof="0"/>
              <a:t>Ötödik szint</a:t>
            </a:r>
          </a:p>
        </p:txBody>
      </p:sp>
      <p:sp>
        <p:nvSpPr>
          <p:cNvPr id="6" name="Élőláb helye 5">
            <a:extLst>
              <a:ext uri="{FF2B5EF4-FFF2-40B4-BE49-F238E27FC236}">
                <a16:creationId xmlns="" xmlns:a16="http://schemas.microsoft.com/office/drawing/2014/main" id="{835BCE0A-1B0E-4C66-ACDF-8CDCA1748451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6454775"/>
            <a:ext cx="4302125" cy="341313"/>
          </a:xfrm>
          <a:prstGeom prst="rect">
            <a:avLst/>
          </a:prstGeom>
        </p:spPr>
        <p:txBody>
          <a:bodyPr vert="horz" wrap="square" lIns="91266" tIns="45633" rIns="91266" bIns="45633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="" xmlns:a16="http://schemas.microsoft.com/office/drawing/2014/main" id="{8E594A80-DB74-4425-B850-772F0972DD9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5622925" y="6454775"/>
            <a:ext cx="4302125" cy="341313"/>
          </a:xfrm>
          <a:prstGeom prst="rect">
            <a:avLst/>
          </a:prstGeom>
        </p:spPr>
        <p:txBody>
          <a:bodyPr vert="horz" wrap="square" lIns="91266" tIns="45633" rIns="91266" bIns="45633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CAB67272-DA66-4F84-A4E6-385D755E488E}" type="slidenum">
              <a:rPr lang="hu-HU" altLang="en-US"/>
              <a:pPr/>
              <a:t>‹#›</a:t>
            </a:fld>
            <a:endParaRPr lang="hu-HU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Élőfej helye 1">
            <a:extLst>
              <a:ext uri="{FF2B5EF4-FFF2-40B4-BE49-F238E27FC236}">
                <a16:creationId xmlns="" xmlns:a16="http://schemas.microsoft.com/office/drawing/2014/main" id="{71ADEEBC-5DBD-4236-B6B5-1ABFD419B2F3}"/>
              </a:ext>
            </a:extLst>
          </p:cNvPr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hu-HU" altLang="hu-HU">
                <a:latin typeface="Calibri" panose="020F0502020204030204" pitchFamily="34" charset="0"/>
              </a:rPr>
              <a:t>CSONGRÁD MEGYEI</a:t>
            </a:r>
          </a:p>
        </p:txBody>
      </p:sp>
      <p:sp>
        <p:nvSpPr>
          <p:cNvPr id="17411" name="Diakép helye 1">
            <a:extLst>
              <a:ext uri="{FF2B5EF4-FFF2-40B4-BE49-F238E27FC236}">
                <a16:creationId xmlns="" xmlns:a16="http://schemas.microsoft.com/office/drawing/2014/main" id="{3BB62418-B83B-4332-BCE0-A4981F1B4DB0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2" name="Jegyzetek helye 2">
            <a:extLst>
              <a:ext uri="{FF2B5EF4-FFF2-40B4-BE49-F238E27FC236}">
                <a16:creationId xmlns="" xmlns:a16="http://schemas.microsoft.com/office/drawing/2014/main" id="{6FE7F0A3-55FA-44A8-8546-1884635BF75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hu-HU" altLang="hu-HU"/>
          </a:p>
        </p:txBody>
      </p:sp>
      <p:sp>
        <p:nvSpPr>
          <p:cNvPr id="16387" name="Dia számának helye 3">
            <a:extLst>
              <a:ext uri="{FF2B5EF4-FFF2-40B4-BE49-F238E27FC236}">
                <a16:creationId xmlns="" xmlns:a16="http://schemas.microsoft.com/office/drawing/2014/main" id="{ED5244D5-059A-4E34-AF1E-0DDC3492BBB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F298F353-89CF-4BA8-9314-5E5A22C22F08}" type="slidenum">
              <a:rPr lang="hu-HU" altLang="en-US">
                <a:latin typeface="Calibri" panose="020F0502020204030204" pitchFamily="34" charset="0"/>
              </a:rPr>
              <a:pPr eaLnBrk="1" hangingPunct="1"/>
              <a:t>1</a:t>
            </a:fld>
            <a:endParaRPr lang="hu-HU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ím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17" name="Alcím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hu-HU"/>
              <a:t>Alcím mintájának szerkesztése</a:t>
            </a:r>
            <a:endParaRPr lang="en-US"/>
          </a:p>
        </p:txBody>
      </p:sp>
      <p:sp>
        <p:nvSpPr>
          <p:cNvPr id="4" name="Dátum helye 29">
            <a:extLst>
              <a:ext uri="{FF2B5EF4-FFF2-40B4-BE49-F238E27FC236}">
                <a16:creationId xmlns="" xmlns:a16="http://schemas.microsoft.com/office/drawing/2014/main" id="{2C65EEF1-2E50-4ABF-9063-1FDE445E23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/>
              <a:t>dr. Regős Edit</a:t>
            </a:r>
            <a:endParaRPr lang="hu-HU" dirty="0"/>
          </a:p>
        </p:txBody>
      </p:sp>
      <p:sp>
        <p:nvSpPr>
          <p:cNvPr id="5" name="Élőláb helye 18">
            <a:extLst>
              <a:ext uri="{FF2B5EF4-FFF2-40B4-BE49-F238E27FC236}">
                <a16:creationId xmlns="" xmlns:a16="http://schemas.microsoft.com/office/drawing/2014/main" id="{E0B739FF-8700-4074-8497-5EBD37254C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/>
              <a:t>Vállalkozói Fórum                                     Szeged, 2013. június 5.</a:t>
            </a:r>
          </a:p>
        </p:txBody>
      </p:sp>
      <p:sp>
        <p:nvSpPr>
          <p:cNvPr id="6" name="Dia számának helye 26">
            <a:extLst>
              <a:ext uri="{FF2B5EF4-FFF2-40B4-BE49-F238E27FC236}">
                <a16:creationId xmlns="" xmlns:a16="http://schemas.microsoft.com/office/drawing/2014/main" id="{1B4CB7B1-9E69-4616-8A8F-EEF2B32C56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fld id="{2D956184-490F-412A-A8CA-FE6E0CE1526F}" type="slidenum">
              <a:rPr lang="hu-HU" altLang="en-US"/>
              <a:pPr/>
              <a:t>‹#›</a:t>
            </a:fld>
            <a:endParaRPr lang="hu-HU" altLang="en-US"/>
          </a:p>
        </p:txBody>
      </p:sp>
    </p:spTree>
    <p:extLst>
      <p:ext uri="{BB962C8B-B14F-4D97-AF65-F5344CB8AC3E}">
        <p14:creationId xmlns="" xmlns:p14="http://schemas.microsoft.com/office/powerpoint/2010/main" val="5574288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hf hdr="0" ft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4" name="Dátum helye 9">
            <a:extLst>
              <a:ext uri="{FF2B5EF4-FFF2-40B4-BE49-F238E27FC236}">
                <a16:creationId xmlns="" xmlns:a16="http://schemas.microsoft.com/office/drawing/2014/main" id="{3301CFA8-B068-4B3B-8CE0-6DDF46B5A6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/>
              <a:t>dr. Regős Edit</a:t>
            </a:r>
            <a:endParaRPr lang="hu-HU" dirty="0"/>
          </a:p>
        </p:txBody>
      </p:sp>
      <p:sp>
        <p:nvSpPr>
          <p:cNvPr id="5" name="Élőláb helye 21">
            <a:extLst>
              <a:ext uri="{FF2B5EF4-FFF2-40B4-BE49-F238E27FC236}">
                <a16:creationId xmlns="" xmlns:a16="http://schemas.microsoft.com/office/drawing/2014/main" id="{41E1E27D-3C15-4BB0-8D7B-BEE3A28E67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/>
              <a:t>Vállalkozói Fórum                                     Szeged, 2013. június 5.</a:t>
            </a:r>
          </a:p>
        </p:txBody>
      </p:sp>
      <p:sp>
        <p:nvSpPr>
          <p:cNvPr id="6" name="Dia számának helye 17">
            <a:extLst>
              <a:ext uri="{FF2B5EF4-FFF2-40B4-BE49-F238E27FC236}">
                <a16:creationId xmlns="" xmlns:a16="http://schemas.microsoft.com/office/drawing/2014/main" id="{528645C4-F21C-4E55-BF30-44BB969CDA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CCD2D5-85CE-4214-B043-CAFD9876773C}" type="slidenum">
              <a:rPr lang="hu-HU" altLang="en-US"/>
              <a:pPr/>
              <a:t>‹#›</a:t>
            </a:fld>
            <a:endParaRPr lang="hu-HU" altLang="en-US"/>
          </a:p>
        </p:txBody>
      </p:sp>
    </p:spTree>
    <p:extLst>
      <p:ext uri="{BB962C8B-B14F-4D97-AF65-F5344CB8AC3E}">
        <p14:creationId xmlns="" xmlns:p14="http://schemas.microsoft.com/office/powerpoint/2010/main" val="465164991"/>
      </p:ext>
    </p:extLst>
  </p:cSld>
  <p:clrMapOvr>
    <a:masterClrMapping/>
  </p:clrMapOvr>
  <p:hf hdr="0" ftr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4" name="Dátum helye 9">
            <a:extLst>
              <a:ext uri="{FF2B5EF4-FFF2-40B4-BE49-F238E27FC236}">
                <a16:creationId xmlns="" xmlns:a16="http://schemas.microsoft.com/office/drawing/2014/main" id="{515B6F8C-0AB1-4DE7-92F2-3EBDE2A18C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/>
              <a:t>dr. Regős Edit</a:t>
            </a:r>
            <a:endParaRPr lang="hu-HU" dirty="0"/>
          </a:p>
        </p:txBody>
      </p:sp>
      <p:sp>
        <p:nvSpPr>
          <p:cNvPr id="5" name="Élőláb helye 21">
            <a:extLst>
              <a:ext uri="{FF2B5EF4-FFF2-40B4-BE49-F238E27FC236}">
                <a16:creationId xmlns="" xmlns:a16="http://schemas.microsoft.com/office/drawing/2014/main" id="{278EAD1A-8407-4D75-B713-F0CB9FD60B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/>
              <a:t>Vállalkozói Fórum                                     Szeged, 2013. június 5.</a:t>
            </a:r>
          </a:p>
        </p:txBody>
      </p:sp>
      <p:sp>
        <p:nvSpPr>
          <p:cNvPr id="6" name="Dia számának helye 17">
            <a:extLst>
              <a:ext uri="{FF2B5EF4-FFF2-40B4-BE49-F238E27FC236}">
                <a16:creationId xmlns="" xmlns:a16="http://schemas.microsoft.com/office/drawing/2014/main" id="{9F0B1801-7027-4F76-B00B-B522F62477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1A5752-70BB-4950-A7EB-433F648F9A90}" type="slidenum">
              <a:rPr lang="hu-HU" altLang="en-US"/>
              <a:pPr/>
              <a:t>‹#›</a:t>
            </a:fld>
            <a:endParaRPr lang="hu-HU" altLang="en-US"/>
          </a:p>
        </p:txBody>
      </p:sp>
    </p:spTree>
    <p:extLst>
      <p:ext uri="{BB962C8B-B14F-4D97-AF65-F5344CB8AC3E}">
        <p14:creationId xmlns="" xmlns:p14="http://schemas.microsoft.com/office/powerpoint/2010/main" val="2178953213"/>
      </p:ext>
    </p:extLst>
  </p:cSld>
  <p:clrMapOvr>
    <a:masterClrMapping/>
  </p:clrMapOvr>
  <p:hf hdr="0" ftr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4" name="Dátum helye 9">
            <a:extLst>
              <a:ext uri="{FF2B5EF4-FFF2-40B4-BE49-F238E27FC236}">
                <a16:creationId xmlns="" xmlns:a16="http://schemas.microsoft.com/office/drawing/2014/main" id="{61A56E90-A131-4AF9-9702-F905F171E5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/>
              <a:t>dr. Regős Edit</a:t>
            </a:r>
            <a:endParaRPr lang="hu-HU" dirty="0"/>
          </a:p>
        </p:txBody>
      </p:sp>
      <p:sp>
        <p:nvSpPr>
          <p:cNvPr id="5" name="Élőláb helye 21">
            <a:extLst>
              <a:ext uri="{FF2B5EF4-FFF2-40B4-BE49-F238E27FC236}">
                <a16:creationId xmlns="" xmlns:a16="http://schemas.microsoft.com/office/drawing/2014/main" id="{1DC4161C-B00D-4057-90BB-2540F27E6C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/>
              <a:t>Vállalkozói Fórum                                     Szeged, 2013. június 5.</a:t>
            </a:r>
          </a:p>
        </p:txBody>
      </p:sp>
      <p:sp>
        <p:nvSpPr>
          <p:cNvPr id="6" name="Dia számának helye 17">
            <a:extLst>
              <a:ext uri="{FF2B5EF4-FFF2-40B4-BE49-F238E27FC236}">
                <a16:creationId xmlns="" xmlns:a16="http://schemas.microsoft.com/office/drawing/2014/main" id="{3AD4B3B6-2439-42D0-BDE1-1C3DD173D5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865A41-519E-41B3-B862-8FD3FB74D439}" type="slidenum">
              <a:rPr lang="hu-HU" altLang="en-US"/>
              <a:pPr/>
              <a:t>‹#›</a:t>
            </a:fld>
            <a:endParaRPr lang="hu-HU" altLang="en-US"/>
          </a:p>
        </p:txBody>
      </p:sp>
    </p:spTree>
    <p:extLst>
      <p:ext uri="{BB962C8B-B14F-4D97-AF65-F5344CB8AC3E}">
        <p14:creationId xmlns="" xmlns:p14="http://schemas.microsoft.com/office/powerpoint/2010/main" val="2763590402"/>
      </p:ext>
    </p:extLst>
  </p:cSld>
  <p:clrMapOvr>
    <a:masterClrMapping/>
  </p:clrMapOvr>
  <p:hf hdr="0" ft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="" xmlns:a16="http://schemas.microsoft.com/office/drawing/2014/main" id="{FE348D0E-8F6C-455B-AF20-7B3D5F6835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/>
              <a:t>dr. Regős Edit</a:t>
            </a:r>
            <a:endParaRPr lang="hu-HU" dirty="0"/>
          </a:p>
        </p:txBody>
      </p:sp>
      <p:sp>
        <p:nvSpPr>
          <p:cNvPr id="5" name="Élőláb helye 4">
            <a:extLst>
              <a:ext uri="{FF2B5EF4-FFF2-40B4-BE49-F238E27FC236}">
                <a16:creationId xmlns="" xmlns:a16="http://schemas.microsoft.com/office/drawing/2014/main" id="{31DC2E29-89EA-4F69-87C8-3C6037BB8E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/>
              <a:t>Vállalkozói Fórum                                     Szeged, 2013. június 5.</a:t>
            </a:r>
          </a:p>
        </p:txBody>
      </p:sp>
      <p:sp>
        <p:nvSpPr>
          <p:cNvPr id="6" name="Dia számának helye 5">
            <a:extLst>
              <a:ext uri="{FF2B5EF4-FFF2-40B4-BE49-F238E27FC236}">
                <a16:creationId xmlns="" xmlns:a16="http://schemas.microsoft.com/office/drawing/2014/main" id="{D2B2E352-C63C-4C77-B488-C16AC6806D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fld id="{22D3CCD8-4949-45DF-951C-51BD013104EB}" type="slidenum">
              <a:rPr lang="hu-HU" altLang="en-US"/>
              <a:pPr/>
              <a:t>‹#›</a:t>
            </a:fld>
            <a:endParaRPr lang="hu-HU" altLang="en-US"/>
          </a:p>
        </p:txBody>
      </p:sp>
    </p:spTree>
    <p:extLst>
      <p:ext uri="{BB962C8B-B14F-4D97-AF65-F5344CB8AC3E}">
        <p14:creationId xmlns="" xmlns:p14="http://schemas.microsoft.com/office/powerpoint/2010/main" val="329736210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hf hdr="0" ftr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5" name="Dátum helye 9">
            <a:extLst>
              <a:ext uri="{FF2B5EF4-FFF2-40B4-BE49-F238E27FC236}">
                <a16:creationId xmlns="" xmlns:a16="http://schemas.microsoft.com/office/drawing/2014/main" id="{225B839A-0637-406A-B247-B8EC6AFC20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/>
              <a:t>dr. Regős Edit</a:t>
            </a:r>
            <a:endParaRPr lang="hu-HU" dirty="0"/>
          </a:p>
        </p:txBody>
      </p:sp>
      <p:sp>
        <p:nvSpPr>
          <p:cNvPr id="6" name="Élőláb helye 21">
            <a:extLst>
              <a:ext uri="{FF2B5EF4-FFF2-40B4-BE49-F238E27FC236}">
                <a16:creationId xmlns="" xmlns:a16="http://schemas.microsoft.com/office/drawing/2014/main" id="{66069AFF-F3BC-43E5-9E34-FE7A4898D5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/>
              <a:t>Vállalkozói Fórum                                     Szeged, 2013. június 5.</a:t>
            </a:r>
          </a:p>
        </p:txBody>
      </p:sp>
      <p:sp>
        <p:nvSpPr>
          <p:cNvPr id="7" name="Dia számának helye 17">
            <a:extLst>
              <a:ext uri="{FF2B5EF4-FFF2-40B4-BE49-F238E27FC236}">
                <a16:creationId xmlns="" xmlns:a16="http://schemas.microsoft.com/office/drawing/2014/main" id="{8E913526-3F2C-4A33-8465-664D1DD95B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084BED-A02A-4D3A-98F6-3052DAEEEE90}" type="slidenum">
              <a:rPr lang="hu-HU" altLang="en-US"/>
              <a:pPr/>
              <a:t>‹#›</a:t>
            </a:fld>
            <a:endParaRPr lang="hu-HU" altLang="en-US"/>
          </a:p>
        </p:txBody>
      </p:sp>
    </p:spTree>
    <p:extLst>
      <p:ext uri="{BB962C8B-B14F-4D97-AF65-F5344CB8AC3E}">
        <p14:creationId xmlns="" xmlns:p14="http://schemas.microsoft.com/office/powerpoint/2010/main" val="2840220079"/>
      </p:ext>
    </p:extLst>
  </p:cSld>
  <p:clrMapOvr>
    <a:masterClrMapping/>
  </p:clrMapOvr>
  <p:hf hdr="0" ftr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Tartalom helye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7" name="Dátum helye 9">
            <a:extLst>
              <a:ext uri="{FF2B5EF4-FFF2-40B4-BE49-F238E27FC236}">
                <a16:creationId xmlns="" xmlns:a16="http://schemas.microsoft.com/office/drawing/2014/main" id="{E55AD275-6DA1-4561-9F83-9C87A1A78E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/>
              <a:t>dr. Regős Edit</a:t>
            </a:r>
            <a:endParaRPr lang="hu-HU" dirty="0"/>
          </a:p>
        </p:txBody>
      </p:sp>
      <p:sp>
        <p:nvSpPr>
          <p:cNvPr id="8" name="Élőláb helye 21">
            <a:extLst>
              <a:ext uri="{FF2B5EF4-FFF2-40B4-BE49-F238E27FC236}">
                <a16:creationId xmlns="" xmlns:a16="http://schemas.microsoft.com/office/drawing/2014/main" id="{1BC43A3B-04A6-43D7-9017-06940358CF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/>
              <a:t>Vállalkozói Fórum                                     Szeged, 2013. június 5.</a:t>
            </a:r>
          </a:p>
        </p:txBody>
      </p:sp>
      <p:sp>
        <p:nvSpPr>
          <p:cNvPr id="9" name="Dia számának helye 17">
            <a:extLst>
              <a:ext uri="{FF2B5EF4-FFF2-40B4-BE49-F238E27FC236}">
                <a16:creationId xmlns="" xmlns:a16="http://schemas.microsoft.com/office/drawing/2014/main" id="{B04A56F6-46A6-463B-8C00-792996F10F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78320F-8DC7-4399-8F33-957C9AD2BE1D}" type="slidenum">
              <a:rPr lang="hu-HU" altLang="en-US"/>
              <a:pPr/>
              <a:t>‹#›</a:t>
            </a:fld>
            <a:endParaRPr lang="hu-HU" altLang="en-US"/>
          </a:p>
        </p:txBody>
      </p:sp>
    </p:spTree>
    <p:extLst>
      <p:ext uri="{BB962C8B-B14F-4D97-AF65-F5344CB8AC3E}">
        <p14:creationId xmlns="" xmlns:p14="http://schemas.microsoft.com/office/powerpoint/2010/main" val="1718912294"/>
      </p:ext>
    </p:extLst>
  </p:cSld>
  <p:clrMapOvr>
    <a:masterClrMapping/>
  </p:clrMapOvr>
  <p:hf hdr="0" ftr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Dátum helye 9">
            <a:extLst>
              <a:ext uri="{FF2B5EF4-FFF2-40B4-BE49-F238E27FC236}">
                <a16:creationId xmlns="" xmlns:a16="http://schemas.microsoft.com/office/drawing/2014/main" id="{17DE6E61-0B6A-41EE-8123-5DBDC952B4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/>
              <a:t>dr. Regős Edit</a:t>
            </a:r>
            <a:endParaRPr lang="hu-HU" dirty="0"/>
          </a:p>
        </p:txBody>
      </p:sp>
      <p:sp>
        <p:nvSpPr>
          <p:cNvPr id="4" name="Élőláb helye 21">
            <a:extLst>
              <a:ext uri="{FF2B5EF4-FFF2-40B4-BE49-F238E27FC236}">
                <a16:creationId xmlns="" xmlns:a16="http://schemas.microsoft.com/office/drawing/2014/main" id="{07F2626B-B817-40BE-999F-DE50683F9F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/>
              <a:t>Vállalkozói Fórum                                     Szeged, 2013. június 5.</a:t>
            </a:r>
          </a:p>
        </p:txBody>
      </p:sp>
      <p:sp>
        <p:nvSpPr>
          <p:cNvPr id="5" name="Dia számának helye 17">
            <a:extLst>
              <a:ext uri="{FF2B5EF4-FFF2-40B4-BE49-F238E27FC236}">
                <a16:creationId xmlns="" xmlns:a16="http://schemas.microsoft.com/office/drawing/2014/main" id="{09A0230A-5AA8-445D-8A9D-CD32B35AB4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2EE14F-440A-49B6-AFA2-D956AE9ECB99}" type="slidenum">
              <a:rPr lang="hu-HU" altLang="en-US"/>
              <a:pPr/>
              <a:t>‹#›</a:t>
            </a:fld>
            <a:endParaRPr lang="hu-HU" altLang="en-US"/>
          </a:p>
        </p:txBody>
      </p:sp>
    </p:spTree>
    <p:extLst>
      <p:ext uri="{BB962C8B-B14F-4D97-AF65-F5344CB8AC3E}">
        <p14:creationId xmlns="" xmlns:p14="http://schemas.microsoft.com/office/powerpoint/2010/main" val="3444567843"/>
      </p:ext>
    </p:extLst>
  </p:cSld>
  <p:clrMapOvr>
    <a:masterClrMapping/>
  </p:clrMapOvr>
  <p:hf hdr="0" ftr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9">
            <a:extLst>
              <a:ext uri="{FF2B5EF4-FFF2-40B4-BE49-F238E27FC236}">
                <a16:creationId xmlns="" xmlns:a16="http://schemas.microsoft.com/office/drawing/2014/main" id="{FD06A334-8489-4935-A10D-FF76415C1E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/>
              <a:t>dr. Regős Edit</a:t>
            </a:r>
            <a:endParaRPr lang="hu-HU" dirty="0"/>
          </a:p>
        </p:txBody>
      </p:sp>
      <p:sp>
        <p:nvSpPr>
          <p:cNvPr id="3" name="Élőláb helye 21">
            <a:extLst>
              <a:ext uri="{FF2B5EF4-FFF2-40B4-BE49-F238E27FC236}">
                <a16:creationId xmlns="" xmlns:a16="http://schemas.microsoft.com/office/drawing/2014/main" id="{5CFC51CE-B851-4642-9CEB-4487F85B5E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/>
              <a:t>Vállalkozói Fórum                                     Szeged, 2013. június 5.</a:t>
            </a:r>
          </a:p>
        </p:txBody>
      </p:sp>
      <p:sp>
        <p:nvSpPr>
          <p:cNvPr id="4" name="Dia számának helye 17">
            <a:extLst>
              <a:ext uri="{FF2B5EF4-FFF2-40B4-BE49-F238E27FC236}">
                <a16:creationId xmlns="" xmlns:a16="http://schemas.microsoft.com/office/drawing/2014/main" id="{E63A5E24-A5DA-4537-9496-8F1A465D25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DC3484-98BE-4D90-B34A-2A394A21A1F8}" type="slidenum">
              <a:rPr lang="hu-HU" altLang="en-US"/>
              <a:pPr/>
              <a:t>‹#›</a:t>
            </a:fld>
            <a:endParaRPr lang="hu-HU" altLang="en-US"/>
          </a:p>
        </p:txBody>
      </p:sp>
    </p:spTree>
    <p:extLst>
      <p:ext uri="{BB962C8B-B14F-4D97-AF65-F5344CB8AC3E}">
        <p14:creationId xmlns="" xmlns:p14="http://schemas.microsoft.com/office/powerpoint/2010/main" val="4229957670"/>
      </p:ext>
    </p:extLst>
  </p:cSld>
  <p:clrMapOvr>
    <a:masterClrMapping/>
  </p:clrMapOvr>
  <p:hf hdr="0" ftr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5" name="Dátum helye 9">
            <a:extLst>
              <a:ext uri="{FF2B5EF4-FFF2-40B4-BE49-F238E27FC236}">
                <a16:creationId xmlns="" xmlns:a16="http://schemas.microsoft.com/office/drawing/2014/main" id="{DED115B1-5CED-4D29-89DC-3D73C86109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/>
              <a:t>dr. Regős Edit</a:t>
            </a:r>
            <a:endParaRPr lang="hu-HU" dirty="0"/>
          </a:p>
        </p:txBody>
      </p:sp>
      <p:sp>
        <p:nvSpPr>
          <p:cNvPr id="6" name="Élőláb helye 21">
            <a:extLst>
              <a:ext uri="{FF2B5EF4-FFF2-40B4-BE49-F238E27FC236}">
                <a16:creationId xmlns="" xmlns:a16="http://schemas.microsoft.com/office/drawing/2014/main" id="{7EB527EF-D02B-4AA8-9F71-FDE6C318FE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/>
              <a:t>Vállalkozói Fórum                                     Szeged, 2013. június 5.</a:t>
            </a:r>
          </a:p>
        </p:txBody>
      </p:sp>
      <p:sp>
        <p:nvSpPr>
          <p:cNvPr id="7" name="Dia számának helye 17">
            <a:extLst>
              <a:ext uri="{FF2B5EF4-FFF2-40B4-BE49-F238E27FC236}">
                <a16:creationId xmlns="" xmlns:a16="http://schemas.microsoft.com/office/drawing/2014/main" id="{997F8912-6B67-4F6A-B9F0-5FB943FCC5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279255-16DA-463A-819B-E6BF488E39D3}" type="slidenum">
              <a:rPr lang="hu-HU" altLang="en-US"/>
              <a:pPr/>
              <a:t>‹#›</a:t>
            </a:fld>
            <a:endParaRPr lang="hu-HU" altLang="en-US"/>
          </a:p>
        </p:txBody>
      </p:sp>
    </p:spTree>
    <p:extLst>
      <p:ext uri="{BB962C8B-B14F-4D97-AF65-F5344CB8AC3E}">
        <p14:creationId xmlns="" xmlns:p14="http://schemas.microsoft.com/office/powerpoint/2010/main" val="375325241"/>
      </p:ext>
    </p:extLst>
  </p:cSld>
  <p:clrMapOvr>
    <a:masterClrMapping/>
  </p:clrMapOvr>
  <p:hf hdr="0" ftr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gy sarkán kerekítve levágott téglalap 13">
            <a:extLst>
              <a:ext uri="{FF2B5EF4-FFF2-40B4-BE49-F238E27FC236}">
                <a16:creationId xmlns="" xmlns:a16="http://schemas.microsoft.com/office/drawing/2014/main" id="{0378A750-3910-451B-89A9-727976B46785}"/>
              </a:ext>
            </a:extLst>
          </p:cNvPr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Derékszögű háromszög 14">
            <a:extLst>
              <a:ext uri="{FF2B5EF4-FFF2-40B4-BE49-F238E27FC236}">
                <a16:creationId xmlns="" xmlns:a16="http://schemas.microsoft.com/office/drawing/2014/main" id="{F1B285BC-E047-4C33-9B76-01644D33A07D}"/>
              </a:ext>
            </a:extLst>
          </p:cNvPr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Szabadkézi sokszög 15">
            <a:extLst>
              <a:ext uri="{FF2B5EF4-FFF2-40B4-BE49-F238E27FC236}">
                <a16:creationId xmlns="" xmlns:a16="http://schemas.microsoft.com/office/drawing/2014/main" id="{4C95BAAD-D919-4E70-978F-FC758D15E760}"/>
              </a:ext>
            </a:extLst>
          </p:cNvPr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8" name="Szabadkézi sokszög 16">
            <a:extLst>
              <a:ext uri="{FF2B5EF4-FFF2-40B4-BE49-F238E27FC236}">
                <a16:creationId xmlns="" xmlns:a16="http://schemas.microsoft.com/office/drawing/2014/main" id="{18C2DD3D-4F1E-451C-8A00-3F9CCDB88109}"/>
              </a:ext>
            </a:extLst>
          </p:cNvPr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hu-HU" noProof="0"/>
              <a:t>Kép beszúrásához kattintson az ikonra</a:t>
            </a:r>
            <a:endParaRPr lang="en-US" noProof="0" dirty="0"/>
          </a:p>
        </p:txBody>
      </p:sp>
      <p:sp>
        <p:nvSpPr>
          <p:cNvPr id="9" name="Dátum helye 4">
            <a:extLst>
              <a:ext uri="{FF2B5EF4-FFF2-40B4-BE49-F238E27FC236}">
                <a16:creationId xmlns="" xmlns:a16="http://schemas.microsoft.com/office/drawing/2014/main" id="{28786829-FA53-4EF7-8A8A-848D86DF69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/>
              <a:t>dr. Regős Edit</a:t>
            </a:r>
            <a:endParaRPr lang="hu-HU" dirty="0"/>
          </a:p>
        </p:txBody>
      </p:sp>
      <p:sp>
        <p:nvSpPr>
          <p:cNvPr id="10" name="Élőláb helye 5">
            <a:extLst>
              <a:ext uri="{FF2B5EF4-FFF2-40B4-BE49-F238E27FC236}">
                <a16:creationId xmlns="" xmlns:a16="http://schemas.microsoft.com/office/drawing/2014/main" id="{4CEB31B2-08B0-4F35-B4D2-D96ED2F756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/>
              <a:t>Vállalkozói Fórum                                     Szeged, 2013. június 5.</a:t>
            </a:r>
          </a:p>
        </p:txBody>
      </p:sp>
      <p:sp>
        <p:nvSpPr>
          <p:cNvPr id="11" name="Dia számának helye 6">
            <a:extLst>
              <a:ext uri="{FF2B5EF4-FFF2-40B4-BE49-F238E27FC236}">
                <a16:creationId xmlns="" xmlns:a16="http://schemas.microsoft.com/office/drawing/2014/main" id="{3B22CC8B-0585-4341-B376-DBC947E1EC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fld id="{54A5526B-CDD4-4CFB-8174-7CD8346F9C19}" type="slidenum">
              <a:rPr lang="hu-HU" altLang="en-US"/>
              <a:pPr/>
              <a:t>‹#›</a:t>
            </a:fld>
            <a:endParaRPr lang="hu-HU" altLang="en-US"/>
          </a:p>
        </p:txBody>
      </p:sp>
    </p:spTree>
    <p:extLst>
      <p:ext uri="{BB962C8B-B14F-4D97-AF65-F5344CB8AC3E}">
        <p14:creationId xmlns="" xmlns:p14="http://schemas.microsoft.com/office/powerpoint/2010/main" val="3817533698"/>
      </p:ext>
    </p:extLst>
  </p:cSld>
  <p:clrMapOvr>
    <a:masterClrMapping/>
  </p:clrMapOvr>
  <p:hf hdr="0" ftr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zabadkézi sokszög 6">
            <a:extLst>
              <a:ext uri="{FF2B5EF4-FFF2-40B4-BE49-F238E27FC236}">
                <a16:creationId xmlns="" xmlns:a16="http://schemas.microsoft.com/office/drawing/2014/main" id="{69A7625A-6BB7-4B24-8631-B1092B604EDE}"/>
              </a:ext>
            </a:extLst>
          </p:cNvPr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8" name="Szabadkézi sokszög 7">
            <a:extLst>
              <a:ext uri="{FF2B5EF4-FFF2-40B4-BE49-F238E27FC236}">
                <a16:creationId xmlns="" xmlns:a16="http://schemas.microsoft.com/office/drawing/2014/main" id="{A16EA908-F142-4736-AA2A-B9FE5252D040}"/>
              </a:ext>
            </a:extLst>
          </p:cNvPr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2052" name="Cím helye 8">
            <a:extLst>
              <a:ext uri="{FF2B5EF4-FFF2-40B4-BE49-F238E27FC236}">
                <a16:creationId xmlns="" xmlns:a16="http://schemas.microsoft.com/office/drawing/2014/main" id="{7476CF43-3A13-4015-AF60-753D59EF5B57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en-US"/>
              <a:t>Mintacím szerkesztése</a:t>
            </a:r>
            <a:endParaRPr lang="en-US" altLang="en-US"/>
          </a:p>
        </p:txBody>
      </p:sp>
      <p:sp>
        <p:nvSpPr>
          <p:cNvPr id="2053" name="Szöveg helye 29">
            <a:extLst>
              <a:ext uri="{FF2B5EF4-FFF2-40B4-BE49-F238E27FC236}">
                <a16:creationId xmlns="" xmlns:a16="http://schemas.microsoft.com/office/drawing/2014/main" id="{C3CBCC89-D100-4A51-A17C-8E3B7294FAE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en-US"/>
              <a:t>Mintaszöveg szerkesztése</a:t>
            </a:r>
          </a:p>
          <a:p>
            <a:pPr lvl="1"/>
            <a:r>
              <a:rPr lang="hu-HU" altLang="en-US"/>
              <a:t>Második szint</a:t>
            </a:r>
          </a:p>
          <a:p>
            <a:pPr lvl="2"/>
            <a:r>
              <a:rPr lang="hu-HU" altLang="en-US"/>
              <a:t>Harmadik szint</a:t>
            </a:r>
          </a:p>
          <a:p>
            <a:pPr lvl="3"/>
            <a:r>
              <a:rPr lang="hu-HU" altLang="en-US"/>
              <a:t>Negyedik szint</a:t>
            </a:r>
          </a:p>
          <a:p>
            <a:pPr lvl="4"/>
            <a:r>
              <a:rPr lang="hu-HU" altLang="en-US"/>
              <a:t>Ötödik szint</a:t>
            </a:r>
            <a:endParaRPr lang="en-US" altLang="en-US"/>
          </a:p>
        </p:txBody>
      </p:sp>
      <p:sp>
        <p:nvSpPr>
          <p:cNvPr id="10" name="Dátum helye 9">
            <a:extLst>
              <a:ext uri="{FF2B5EF4-FFF2-40B4-BE49-F238E27FC236}">
                <a16:creationId xmlns="" xmlns:a16="http://schemas.microsoft.com/office/drawing/2014/main" id="{56DA0F50-DC9D-46DD-B35C-0AA3DA5A23F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hu-HU"/>
              <a:t>dr. Regős Edit</a:t>
            </a:r>
            <a:endParaRPr lang="hu-HU" dirty="0"/>
          </a:p>
        </p:txBody>
      </p:sp>
      <p:sp>
        <p:nvSpPr>
          <p:cNvPr id="22" name="Élőláb helye 21">
            <a:extLst>
              <a:ext uri="{FF2B5EF4-FFF2-40B4-BE49-F238E27FC236}">
                <a16:creationId xmlns="" xmlns:a16="http://schemas.microsoft.com/office/drawing/2014/main" id="{8223214F-9EA0-44AA-9F37-03179120D83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hu-HU"/>
              <a:t>Vállalkozói Fórum                                     Szeged, 2013. június 5.</a:t>
            </a:r>
          </a:p>
        </p:txBody>
      </p:sp>
      <p:sp>
        <p:nvSpPr>
          <p:cNvPr id="18" name="Dia számának helye 17">
            <a:extLst>
              <a:ext uri="{FF2B5EF4-FFF2-40B4-BE49-F238E27FC236}">
                <a16:creationId xmlns="" xmlns:a16="http://schemas.microsoft.com/office/drawing/2014/main" id="{B8313D68-8569-4107-AFCF-B2E458069EE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045C75"/>
                </a:solidFill>
              </a:defRPr>
            </a:lvl1pPr>
          </a:lstStyle>
          <a:p>
            <a:fld id="{22622DC6-2391-4947-92E0-E6174F88226B}" type="slidenum">
              <a:rPr lang="hu-HU" altLang="en-US"/>
              <a:pPr/>
              <a:t>‹#›</a:t>
            </a:fld>
            <a:endParaRPr lang="hu-HU" altLang="en-US"/>
          </a:p>
        </p:txBody>
      </p:sp>
      <p:grpSp>
        <p:nvGrpSpPr>
          <p:cNvPr id="2057" name="Csoportba foglalás 1">
            <a:extLst>
              <a:ext uri="{FF2B5EF4-FFF2-40B4-BE49-F238E27FC236}">
                <a16:creationId xmlns="" xmlns:a16="http://schemas.microsoft.com/office/drawing/2014/main" id="{5BC05FE4-4F7A-4550-8FD9-F5A90813E360}"/>
              </a:ext>
            </a:extLst>
          </p:cNvPr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Szabadkézi sokszög 11">
              <a:extLst>
                <a:ext uri="{FF2B5EF4-FFF2-40B4-BE49-F238E27FC236}">
                  <a16:creationId xmlns="" xmlns:a16="http://schemas.microsoft.com/office/drawing/2014/main" id="{754059C9-09E8-4C3C-BA6B-7DEC5B671402}"/>
                </a:ext>
              </a:extLst>
            </p:cNvPr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3" name="Szabadkézi sokszög 12">
              <a:extLst>
                <a:ext uri="{FF2B5EF4-FFF2-40B4-BE49-F238E27FC236}">
                  <a16:creationId xmlns="" xmlns:a16="http://schemas.microsoft.com/office/drawing/2014/main" id="{232896BA-72FF-47D7-9A0D-BC46F25B5F70}"/>
                </a:ext>
              </a:extLst>
            </p:cNvPr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79" r:id="rId1"/>
    <p:sldLayoutId id="2147484171" r:id="rId2"/>
    <p:sldLayoutId id="2147484180" r:id="rId3"/>
    <p:sldLayoutId id="2147484172" r:id="rId4"/>
    <p:sldLayoutId id="2147484173" r:id="rId5"/>
    <p:sldLayoutId id="2147484174" r:id="rId6"/>
    <p:sldLayoutId id="2147484175" r:id="rId7"/>
    <p:sldLayoutId id="2147484176" r:id="rId8"/>
    <p:sldLayoutId id="2147484181" r:id="rId9"/>
    <p:sldLayoutId id="2147484177" r:id="rId10"/>
    <p:sldLayoutId id="2147484178" r:id="rId11"/>
  </p:sldLayoutIdLst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anose="05020102010507070707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anose="05020102010507070707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anose="05020102010507070707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9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="" xmlns:a16="http://schemas.microsoft.com/office/drawing/2014/main" id="{77AA04EB-1AA4-48A5-8392-7B80547214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33400" y="1700808"/>
            <a:ext cx="7851648" cy="1728192"/>
          </a:xfrm>
          <a:ln>
            <a:miter lim="800000"/>
            <a:headEnd/>
            <a:tailEnd/>
          </a:ln>
        </p:spPr>
        <p:txBody>
          <a:bodyPr rtlCol="0"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hu-HU" sz="4000" dirty="0">
                <a:solidFill>
                  <a:srgbClr val="4A452A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hu-HU" sz="4000" dirty="0">
                <a:solidFill>
                  <a:srgbClr val="4A452A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hu-HU" sz="4000" dirty="0">
                <a:solidFill>
                  <a:srgbClr val="4A452A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hu-HU" sz="4000" dirty="0">
                <a:solidFill>
                  <a:srgbClr val="4A452A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hu-HU" sz="4000" dirty="0">
                <a:solidFill>
                  <a:srgbClr val="4A452A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hu-HU" sz="4000" dirty="0">
                <a:solidFill>
                  <a:srgbClr val="4A452A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hu-HU" sz="4000" dirty="0">
                <a:solidFill>
                  <a:srgbClr val="4A452A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hu-HU" sz="4000" dirty="0">
                <a:solidFill>
                  <a:srgbClr val="4A452A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hu-HU" sz="4000" dirty="0">
                <a:latin typeface="+mn-lt"/>
              </a:rPr>
              <a:t>Változások a földügyi szabályozásban a jegyzői eljárás tükrében</a:t>
            </a:r>
            <a:endParaRPr lang="hu-HU" sz="4000" dirty="0">
              <a:solidFill>
                <a:srgbClr val="4A452A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</a:endParaRPr>
          </a:p>
        </p:txBody>
      </p:sp>
      <p:sp>
        <p:nvSpPr>
          <p:cNvPr id="6147" name="Alcím 2">
            <a:extLst>
              <a:ext uri="{FF2B5EF4-FFF2-40B4-BE49-F238E27FC236}">
                <a16:creationId xmlns="" xmlns:a16="http://schemas.microsoft.com/office/drawing/2014/main" id="{5B2B275E-501A-445E-A68D-39EE9FD8574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16013" y="3500438"/>
            <a:ext cx="6656387" cy="1223962"/>
          </a:xfrm>
        </p:spPr>
        <p:txBody>
          <a:bodyPr/>
          <a:lstStyle/>
          <a:p>
            <a:pPr marR="0" eaLnBrk="1" hangingPunct="1">
              <a:lnSpc>
                <a:spcPct val="60000"/>
              </a:lnSpc>
            </a:pPr>
            <a:r>
              <a:rPr lang="hu-HU" altLang="hu-HU" sz="1500" b="1" dirty="0">
                <a:solidFill>
                  <a:srgbClr val="898989"/>
                </a:solidFill>
              </a:rPr>
              <a:t> </a:t>
            </a:r>
          </a:p>
          <a:p>
            <a:pPr marR="0" eaLnBrk="1" hangingPunct="1">
              <a:lnSpc>
                <a:spcPct val="60000"/>
              </a:lnSpc>
            </a:pPr>
            <a:r>
              <a:rPr lang="hu-HU" altLang="hu-HU" sz="1500" b="1" dirty="0">
                <a:solidFill>
                  <a:srgbClr val="898989"/>
                </a:solidFill>
              </a:rPr>
              <a:t> </a:t>
            </a:r>
            <a:r>
              <a:rPr lang="hu-HU" altLang="hu-HU" sz="1500" b="1" dirty="0"/>
              <a:t>dr. Szerdahelyi Ágnes</a:t>
            </a:r>
          </a:p>
          <a:p>
            <a:pPr marR="0" eaLnBrk="1" hangingPunct="1">
              <a:lnSpc>
                <a:spcPct val="60000"/>
              </a:lnSpc>
            </a:pPr>
            <a:r>
              <a:rPr lang="hu-HU" altLang="hu-HU" sz="1500" b="1" dirty="0"/>
              <a:t>kormánytisztviselő</a:t>
            </a:r>
          </a:p>
          <a:p>
            <a:pPr marR="0" eaLnBrk="1" hangingPunct="1">
              <a:lnSpc>
                <a:spcPct val="60000"/>
              </a:lnSpc>
            </a:pPr>
            <a:endParaRPr lang="hu-HU" altLang="hu-HU" sz="1500" b="1" dirty="0"/>
          </a:p>
          <a:p>
            <a:pPr marR="0" eaLnBrk="1" hangingPunct="1">
              <a:lnSpc>
                <a:spcPct val="60000"/>
              </a:lnSpc>
            </a:pPr>
            <a:r>
              <a:rPr lang="hu-HU" altLang="hu-HU" sz="1500" b="1" dirty="0"/>
              <a:t>Földhivatali Főosztály</a:t>
            </a:r>
          </a:p>
          <a:p>
            <a:pPr marR="0" eaLnBrk="1" hangingPunct="1">
              <a:lnSpc>
                <a:spcPct val="60000"/>
              </a:lnSpc>
            </a:pPr>
            <a:r>
              <a:rPr lang="hu-HU" altLang="hu-HU" sz="1500" b="1" dirty="0"/>
              <a:t>Hatósági és Koordinációs Osztály</a:t>
            </a:r>
          </a:p>
        </p:txBody>
      </p:sp>
      <p:pic>
        <p:nvPicPr>
          <p:cNvPr id="6148" name="Kép 3" descr="113px-Coat_of_Arms_of_Hungary_svg.png">
            <a:extLst>
              <a:ext uri="{FF2B5EF4-FFF2-40B4-BE49-F238E27FC236}">
                <a16:creationId xmlns="" xmlns:a16="http://schemas.microsoft.com/office/drawing/2014/main" id="{B6B3F562-8984-475A-BDD9-EF168D52E20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2138" y="188913"/>
            <a:ext cx="339725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zövegdoboz 4">
            <a:extLst>
              <a:ext uri="{FF2B5EF4-FFF2-40B4-BE49-F238E27FC236}">
                <a16:creationId xmlns="" xmlns:a16="http://schemas.microsoft.com/office/drawing/2014/main" id="{D755BAAC-A128-428C-B940-17B378291D33}"/>
              </a:ext>
            </a:extLst>
          </p:cNvPr>
          <p:cNvSpPr txBox="1"/>
          <p:nvPr/>
        </p:nvSpPr>
        <p:spPr>
          <a:xfrm>
            <a:off x="252413" y="971550"/>
            <a:ext cx="8639175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sz="2000" b="1" cap="small" dirty="0">
                <a:latin typeface="+mn-lt"/>
              </a:rPr>
              <a:t>Csongrád-Csanád Megyei Kormányhivatal</a:t>
            </a:r>
          </a:p>
        </p:txBody>
      </p:sp>
      <p:cxnSp>
        <p:nvCxnSpPr>
          <p:cNvPr id="7" name="Egyenes összekötő 6">
            <a:extLst>
              <a:ext uri="{FF2B5EF4-FFF2-40B4-BE49-F238E27FC236}">
                <a16:creationId xmlns="" xmlns:a16="http://schemas.microsoft.com/office/drawing/2014/main" id="{3FB8E8F6-41AB-487E-8AE0-C1004A6F21FB}"/>
              </a:ext>
            </a:extLst>
          </p:cNvPr>
          <p:cNvCxnSpPr/>
          <p:nvPr/>
        </p:nvCxnSpPr>
        <p:spPr>
          <a:xfrm>
            <a:off x="250825" y="1403350"/>
            <a:ext cx="8640763" cy="0"/>
          </a:xfrm>
          <a:prstGeom prst="line">
            <a:avLst/>
          </a:prstGeom>
          <a:ln w="25400">
            <a:solidFill>
              <a:schemeClr val="accent1">
                <a:shade val="95000"/>
                <a:satMod val="105000"/>
              </a:schemeClr>
            </a:solidFill>
          </a:ln>
          <a:effectLst>
            <a:outerShdw blurRad="50800" dist="88900" dir="6600000" algn="ctr" rotWithShape="0">
              <a:srgbClr val="000000">
                <a:alpha val="80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Egyenes összekötő 8">
            <a:extLst>
              <a:ext uri="{FF2B5EF4-FFF2-40B4-BE49-F238E27FC236}">
                <a16:creationId xmlns="" xmlns:a16="http://schemas.microsoft.com/office/drawing/2014/main" id="{71A36853-69EF-4301-89EE-DBC4E5D6AB9E}"/>
              </a:ext>
            </a:extLst>
          </p:cNvPr>
          <p:cNvCxnSpPr/>
          <p:nvPr/>
        </p:nvCxnSpPr>
        <p:spPr>
          <a:xfrm>
            <a:off x="252413" y="5940425"/>
            <a:ext cx="8639175" cy="0"/>
          </a:xfrm>
          <a:prstGeom prst="line">
            <a:avLst/>
          </a:prstGeom>
          <a:ln w="25400">
            <a:solidFill>
              <a:schemeClr val="accent1">
                <a:shade val="95000"/>
                <a:satMod val="105000"/>
              </a:schemeClr>
            </a:solidFill>
          </a:ln>
          <a:effectLst>
            <a:outerShdw blurRad="50800" dist="88900" dir="6600000" algn="ctr" rotWithShape="0">
              <a:srgbClr val="000000">
                <a:alpha val="80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52" name="Szövegdoboz 9">
            <a:extLst>
              <a:ext uri="{FF2B5EF4-FFF2-40B4-BE49-F238E27FC236}">
                <a16:creationId xmlns="" xmlns:a16="http://schemas.microsoft.com/office/drawing/2014/main" id="{EFF7D0AB-0BF4-464E-AD40-A8AA059798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6092825"/>
            <a:ext cx="8640763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hu-HU" altLang="hu-HU" sz="1400" dirty="0"/>
          </a:p>
          <a:p>
            <a:pPr algn="ctr" eaLnBrk="1" hangingPunct="1"/>
            <a:r>
              <a:rPr lang="hu-HU" altLang="hu-HU" sz="1500" b="1" dirty="0">
                <a:latin typeface="+mn-lt"/>
              </a:rPr>
              <a:t>Szeged, 2020. szeptember 16.</a:t>
            </a:r>
          </a:p>
          <a:p>
            <a:pPr algn="ctr" eaLnBrk="1" hangingPunct="1"/>
            <a:endParaRPr lang="hu-HU" altLang="hu-HU" sz="1500" b="1" dirty="0">
              <a:latin typeface="+mn-lt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="" xmlns:a16="http://schemas.microsoft.com/office/drawing/2014/main" id="{357A26CF-D057-4B35-9549-5763D7C6F4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ia számának hely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C3484-98BE-4D90-B34A-2A394A21A1F8}" type="slidenum">
              <a:rPr lang="hu-HU" altLang="en-US" smtClean="0"/>
              <a:pPr/>
              <a:t>10</a:t>
            </a:fld>
            <a:endParaRPr lang="hu-HU" altLang="en-US"/>
          </a:p>
        </p:txBody>
      </p:sp>
      <p:sp>
        <p:nvSpPr>
          <p:cNvPr id="4" name="Dia számának helye 2"/>
          <p:cNvSpPr txBox="1">
            <a:spLocks/>
          </p:cNvSpPr>
          <p:nvPr/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DDC3484-98BE-4D90-B34A-2A394A21A1F8}" type="slidenum">
              <a:rPr kumimoji="0" lang="hu-HU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45C75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hu-HU" altLang="en-US" sz="1200" b="0" i="0" u="none" strike="noStrike" kern="1200" cap="none" spc="0" normalizeH="0" baseline="0" noProof="0">
              <a:ln>
                <a:noFill/>
              </a:ln>
              <a:solidFill>
                <a:srgbClr val="045C75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Téglalap 4"/>
          <p:cNvSpPr/>
          <p:nvPr/>
        </p:nvSpPr>
        <p:spPr>
          <a:xfrm>
            <a:off x="611560" y="620688"/>
            <a:ext cx="7920880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2600" b="1" dirty="0" smtClean="0">
                <a:solidFill>
                  <a:schemeClr val="accent2">
                    <a:lumMod val="75000"/>
                  </a:schemeClr>
                </a:solidFill>
                <a:latin typeface="Constantia"/>
                <a:cs typeface="Arial"/>
              </a:rPr>
              <a:t>Fogalmi változások I.</a:t>
            </a:r>
          </a:p>
          <a:p>
            <a:endParaRPr lang="hu-HU" sz="2200" dirty="0" smtClean="0">
              <a:latin typeface="Constantia"/>
              <a:cs typeface="Arial"/>
            </a:endParaRPr>
          </a:p>
          <a:p>
            <a:pPr algn="just">
              <a:buFont typeface="Courier New" pitchFamily="49" charset="0"/>
              <a:buChar char="o"/>
            </a:pPr>
            <a:r>
              <a:rPr lang="hu-HU" sz="2200" b="1" dirty="0" smtClean="0">
                <a:latin typeface="Constantia"/>
                <a:cs typeface="Arial"/>
              </a:rPr>
              <a:t> Földműves tulajdonostárs:</a:t>
            </a:r>
            <a:r>
              <a:rPr lang="hu-HU" sz="2200" dirty="0" smtClean="0">
                <a:latin typeface="Constantia"/>
                <a:cs typeface="Arial"/>
              </a:rPr>
              <a:t> 2020. július 1. napjától már csak azon földműves tulajdonostársakat illeti meg elővásárlási jog, akik az adásvételi szerződés megkötésekor legalább </a:t>
            </a:r>
            <a:r>
              <a:rPr lang="hu-HU" sz="2200" b="1" dirty="0" smtClean="0">
                <a:latin typeface="Constantia"/>
                <a:cs typeface="Arial"/>
              </a:rPr>
              <a:t>3 éve </a:t>
            </a:r>
            <a:r>
              <a:rPr lang="hu-HU" sz="2200" dirty="0" smtClean="0">
                <a:latin typeface="Constantia"/>
                <a:cs typeface="Arial"/>
              </a:rPr>
              <a:t>tulajdoni hányaddal rendelkeznek. [Földforgalmi tv. 18. § (3) </a:t>
            </a:r>
            <a:r>
              <a:rPr lang="hu-HU" sz="2200" dirty="0" err="1" smtClean="0">
                <a:latin typeface="Constantia"/>
                <a:cs typeface="Arial"/>
              </a:rPr>
              <a:t>bek</a:t>
            </a:r>
            <a:r>
              <a:rPr lang="hu-HU" sz="2200" dirty="0" smtClean="0">
                <a:latin typeface="Constantia"/>
                <a:cs typeface="Arial"/>
              </a:rPr>
              <a:t>.]</a:t>
            </a:r>
          </a:p>
          <a:p>
            <a:pPr algn="just">
              <a:buFont typeface="Courier New" pitchFamily="49" charset="0"/>
              <a:buChar char="o"/>
            </a:pPr>
            <a:r>
              <a:rPr lang="hu-HU" sz="2200" b="1" dirty="0" smtClean="0">
                <a:latin typeface="Constantia"/>
                <a:cs typeface="Arial"/>
              </a:rPr>
              <a:t> A helyben lakó szomszéd</a:t>
            </a:r>
            <a:r>
              <a:rPr lang="hu-HU" sz="2200" dirty="0" smtClean="0">
                <a:latin typeface="Constantia"/>
                <a:cs typeface="Arial"/>
              </a:rPr>
              <a:t> fogalmába tartozók köre szűkül. Egyrészt megmarad a korábbi értelemben vett, „klasszikus” helyben lakó szomszéd fogalma. Ugyanakkor </a:t>
            </a:r>
            <a:r>
              <a:rPr lang="hu-HU" sz="2200" b="1" dirty="0" smtClean="0">
                <a:latin typeface="Constantia"/>
                <a:cs typeface="Arial"/>
              </a:rPr>
              <a:t>a szomszédos településen helyben lakó csak abban az esetben </a:t>
            </a:r>
            <a:r>
              <a:rPr lang="hu-HU" sz="2200" dirty="0" smtClean="0">
                <a:latin typeface="Constantia"/>
                <a:cs typeface="Arial"/>
              </a:rPr>
              <a:t>hivatkozhat a jövőben erre a jogcímre, </a:t>
            </a:r>
            <a:r>
              <a:rPr lang="hu-HU" sz="2200" dirty="0" smtClean="0">
                <a:latin typeface="Constantia"/>
                <a:cs typeface="Arial"/>
              </a:rPr>
              <a:t>amennyiben az </a:t>
            </a:r>
            <a:r>
              <a:rPr lang="hu-HU" sz="2200" dirty="0" smtClean="0">
                <a:latin typeface="Constantia"/>
                <a:cs typeface="Arial"/>
              </a:rPr>
              <a:t>adásvétel/haszonbérlet/csere tárgyát képező </a:t>
            </a:r>
            <a:r>
              <a:rPr lang="hu-HU" sz="2200" dirty="0" smtClean="0">
                <a:latin typeface="Constantia"/>
                <a:cs typeface="Arial"/>
              </a:rPr>
              <a:t>ingatlannal szomszédos </a:t>
            </a:r>
            <a:r>
              <a:rPr lang="hu-HU" sz="2200" dirty="0" smtClean="0">
                <a:latin typeface="Constantia"/>
                <a:cs typeface="Arial"/>
              </a:rPr>
              <a:t>a </a:t>
            </a:r>
            <a:r>
              <a:rPr lang="hu-HU" sz="2200" dirty="0" smtClean="0">
                <a:latin typeface="Constantia"/>
                <a:cs typeface="Arial"/>
              </a:rPr>
              <a:t>tulajdonában/használatában lévő </a:t>
            </a:r>
            <a:r>
              <a:rPr lang="hu-HU" sz="2200" dirty="0" smtClean="0">
                <a:latin typeface="Constantia"/>
                <a:cs typeface="Arial"/>
              </a:rPr>
              <a:t>ingatlan, és az ráadásul </a:t>
            </a:r>
            <a:r>
              <a:rPr lang="hu-HU" sz="2200" dirty="0" smtClean="0">
                <a:latin typeface="Constantia"/>
                <a:cs typeface="Arial"/>
              </a:rPr>
              <a:t> </a:t>
            </a:r>
            <a:r>
              <a:rPr lang="hu-HU" sz="2200" b="1" dirty="0" smtClean="0">
                <a:latin typeface="Constantia"/>
                <a:cs typeface="Arial"/>
              </a:rPr>
              <a:t>az </a:t>
            </a:r>
            <a:r>
              <a:rPr lang="hu-HU" sz="2200" b="1" dirty="0" smtClean="0">
                <a:latin typeface="Constantia"/>
                <a:cs typeface="Arial"/>
              </a:rPr>
              <a:t>életvitelszerű lakóhelye szerinti </a:t>
            </a:r>
            <a:r>
              <a:rPr lang="hu-HU" sz="2200" b="1" dirty="0" smtClean="0">
                <a:latin typeface="Constantia"/>
                <a:cs typeface="Arial"/>
              </a:rPr>
              <a:t>településen fekszik</a:t>
            </a:r>
            <a:r>
              <a:rPr lang="hu-HU" sz="2200" dirty="0" smtClean="0">
                <a:latin typeface="Constantia"/>
                <a:cs typeface="Arial"/>
              </a:rPr>
              <a:t>. </a:t>
            </a:r>
            <a:r>
              <a:rPr lang="hu-HU" sz="2200" dirty="0" smtClean="0">
                <a:latin typeface="Constantia"/>
                <a:cs typeface="Arial"/>
              </a:rPr>
              <a:t>Ez utóbbi kategória   lényegében a település határán lévő ingatlanok kapcsán valósul meg. [Földforgalmi tv. 5. § 10. pont]</a:t>
            </a:r>
            <a:endParaRPr lang="hu-HU" sz="2200" dirty="0">
              <a:latin typeface="Constantia"/>
              <a:cs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ia számának hely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C3484-98BE-4D90-B34A-2A394A21A1F8}" type="slidenum">
              <a:rPr lang="hu-HU" altLang="en-US" smtClean="0"/>
              <a:pPr/>
              <a:t>11</a:t>
            </a:fld>
            <a:endParaRPr lang="hu-HU" altLang="en-US"/>
          </a:p>
        </p:txBody>
      </p:sp>
      <p:sp>
        <p:nvSpPr>
          <p:cNvPr id="4" name="Téglalap 3"/>
          <p:cNvSpPr/>
          <p:nvPr/>
        </p:nvSpPr>
        <p:spPr>
          <a:xfrm>
            <a:off x="611560" y="548680"/>
            <a:ext cx="792088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2600" b="1" dirty="0" smtClean="0">
                <a:solidFill>
                  <a:schemeClr val="accent2">
                    <a:lumMod val="75000"/>
                  </a:schemeClr>
                </a:solidFill>
                <a:latin typeface="Constantia"/>
                <a:cs typeface="Arial"/>
              </a:rPr>
              <a:t>Fogalmi változások II.</a:t>
            </a:r>
          </a:p>
          <a:p>
            <a:endParaRPr lang="hu-HU" sz="2200" dirty="0" smtClean="0">
              <a:latin typeface="Constantia"/>
              <a:cs typeface="Arial"/>
            </a:endParaRPr>
          </a:p>
          <a:p>
            <a:pPr algn="just"/>
            <a:r>
              <a:rPr lang="hu-HU" sz="2200" b="1" dirty="0" smtClean="0">
                <a:latin typeface="Constantia"/>
                <a:cs typeface="Arial"/>
              </a:rPr>
              <a:t>Szűkítésre került</a:t>
            </a:r>
            <a:r>
              <a:rPr lang="hu-HU" sz="2200" dirty="0" smtClean="0">
                <a:latin typeface="Constantia"/>
                <a:cs typeface="Arial"/>
              </a:rPr>
              <a:t> a </a:t>
            </a:r>
            <a:r>
              <a:rPr lang="hu-HU" sz="2200" b="1" dirty="0" smtClean="0">
                <a:latin typeface="Constantia"/>
                <a:cs typeface="Arial"/>
              </a:rPr>
              <a:t>tartás és életjáradék jogcímén</a:t>
            </a:r>
            <a:r>
              <a:rPr lang="hu-HU" sz="2200" dirty="0" smtClean="0">
                <a:latin typeface="Constantia"/>
                <a:cs typeface="Arial"/>
              </a:rPr>
              <a:t> szerzők köre. A jövőben ezen jogcímeken csak közeli hozzátartozó, bevett egyház vagy annak belső egyházi jogi személye, </a:t>
            </a:r>
            <a:r>
              <a:rPr lang="hu-HU" sz="2200" b="1" dirty="0" smtClean="0">
                <a:latin typeface="Constantia"/>
                <a:cs typeface="Arial"/>
              </a:rPr>
              <a:t>önkormányzat</a:t>
            </a:r>
            <a:r>
              <a:rPr lang="hu-HU" sz="2200" dirty="0" smtClean="0">
                <a:latin typeface="Constantia"/>
                <a:cs typeface="Arial"/>
              </a:rPr>
              <a:t>, és az állam javára lehet átruházni azzal, hogy az állam csak életjáradéki jogviszonyt létesíthet.[Földforgalmi tv. 5. § 10. pont]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="" xmlns:a16="http://schemas.microsoft.com/office/drawing/2014/main" id="{F5EB3E09-3DB3-4B04-B8B6-9C2F1E60E1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C3484-98BE-4D90-B34A-2A394A21A1F8}" type="slidenum">
              <a:rPr lang="hu-HU" altLang="en-US"/>
              <a:pPr/>
              <a:t>12</a:t>
            </a:fld>
            <a:endParaRPr lang="hu-HU" altLang="en-US"/>
          </a:p>
        </p:txBody>
      </p:sp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EF953886-F584-497F-8665-52C53DCB4247}"/>
              </a:ext>
            </a:extLst>
          </p:cNvPr>
          <p:cNvSpPr txBox="1"/>
          <p:nvPr/>
        </p:nvSpPr>
        <p:spPr>
          <a:xfrm>
            <a:off x="683568" y="764704"/>
            <a:ext cx="5688632" cy="240065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600" b="1" dirty="0" err="1">
                <a:solidFill>
                  <a:schemeClr val="accent2">
                    <a:lumMod val="75000"/>
                  </a:schemeClr>
                </a:solidFill>
                <a:latin typeface="Constantia"/>
                <a:cs typeface="Arial"/>
              </a:rPr>
              <a:t>Eljárási</a:t>
            </a:r>
            <a:r>
              <a:rPr lang="en-US" sz="2600" b="1" dirty="0">
                <a:solidFill>
                  <a:schemeClr val="accent2">
                    <a:lumMod val="75000"/>
                  </a:schemeClr>
                </a:solidFill>
                <a:latin typeface="Constantia"/>
                <a:cs typeface="Arial"/>
              </a:rPr>
              <a:t> </a:t>
            </a:r>
            <a:r>
              <a:rPr lang="en-US" sz="2600" b="1" dirty="0" err="1" smtClean="0">
                <a:solidFill>
                  <a:schemeClr val="accent2">
                    <a:lumMod val="75000"/>
                  </a:schemeClr>
                </a:solidFill>
                <a:latin typeface="Constantia"/>
                <a:cs typeface="Arial"/>
              </a:rPr>
              <a:t>változások</a:t>
            </a:r>
            <a:r>
              <a:rPr lang="hu-HU" sz="2600" b="1" dirty="0" smtClean="0">
                <a:solidFill>
                  <a:schemeClr val="accent2">
                    <a:lumMod val="75000"/>
                  </a:schemeClr>
                </a:solidFill>
                <a:latin typeface="Constantia"/>
                <a:cs typeface="Arial"/>
              </a:rPr>
              <a:t> I.</a:t>
            </a:r>
          </a:p>
          <a:p>
            <a:endParaRPr lang="hu-HU" sz="2600" b="1" dirty="0" smtClean="0">
              <a:solidFill>
                <a:schemeClr val="accent2">
                  <a:lumMod val="75000"/>
                </a:schemeClr>
              </a:solidFill>
              <a:latin typeface="Constantia"/>
              <a:cs typeface="Arial"/>
            </a:endParaRPr>
          </a:p>
          <a:p>
            <a:endParaRPr lang="hu-HU" sz="2600" b="1" dirty="0" smtClean="0">
              <a:solidFill>
                <a:schemeClr val="accent2">
                  <a:lumMod val="75000"/>
                </a:schemeClr>
              </a:solidFill>
              <a:latin typeface="Constantia"/>
              <a:cs typeface="Arial"/>
            </a:endParaRPr>
          </a:p>
          <a:p>
            <a:endParaRPr lang="hu-HU" dirty="0" smtClean="0">
              <a:latin typeface="Arial"/>
              <a:cs typeface="Arial"/>
            </a:endParaRPr>
          </a:p>
          <a:p>
            <a:endParaRPr lang="hu-HU" dirty="0" smtClean="0">
              <a:latin typeface="Arial"/>
              <a:cs typeface="Arial"/>
            </a:endParaRPr>
          </a:p>
          <a:p>
            <a:endParaRPr lang="en-US" dirty="0" err="1">
              <a:latin typeface="Arial"/>
              <a:cs typeface="Arial"/>
            </a:endParaRPr>
          </a:p>
          <a:p>
            <a:endParaRPr lang="en-US" dirty="0">
              <a:latin typeface="Arial"/>
              <a:cs typeface="Arial"/>
            </a:endParaRPr>
          </a:p>
        </p:txBody>
      </p:sp>
      <p:pic>
        <p:nvPicPr>
          <p:cNvPr id="5" name="Picture 5" descr="Wall of advesive notes with one standing out">
            <a:extLst>
              <a:ext uri="{FF2B5EF4-FFF2-40B4-BE49-F238E27FC236}">
                <a16:creationId xmlns="" xmlns:a16="http://schemas.microsoft.com/office/drawing/2014/main" id="{9405A1C7-C8DE-4E44-9770-CE9A6E97220E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732240" y="836712"/>
            <a:ext cx="2095127" cy="1512168"/>
          </a:xfrm>
          <a:prstGeom prst="rect">
            <a:avLst/>
          </a:prstGeom>
        </p:spPr>
      </p:pic>
      <p:sp>
        <p:nvSpPr>
          <p:cNvPr id="6" name="Téglalap 5"/>
          <p:cNvSpPr/>
          <p:nvPr/>
        </p:nvSpPr>
        <p:spPr>
          <a:xfrm>
            <a:off x="683568" y="1268760"/>
            <a:ext cx="5688632" cy="55092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hu-HU" sz="2200" dirty="0" smtClean="0">
                <a:latin typeface="Constantia"/>
                <a:cs typeface="Arial"/>
              </a:rPr>
              <a:t>A termőföld tárgyú </a:t>
            </a:r>
            <a:r>
              <a:rPr lang="hu-HU" sz="2200" b="1" u="sng" dirty="0" smtClean="0">
                <a:latin typeface="Constantia"/>
                <a:cs typeface="Arial"/>
              </a:rPr>
              <a:t>adásvételi és haszonbérleti szerződések hirdetményi közlésére</a:t>
            </a:r>
            <a:r>
              <a:rPr lang="hu-HU" sz="2200" dirty="0" smtClean="0">
                <a:latin typeface="Constantia"/>
                <a:cs typeface="Arial"/>
              </a:rPr>
              <a:t> irányuló jegyzői eljárás szabályai lényegesen módosításra kerülnek:</a:t>
            </a:r>
          </a:p>
          <a:p>
            <a:pPr algn="just">
              <a:buFont typeface="Courier New" pitchFamily="49" charset="0"/>
              <a:buChar char="o"/>
            </a:pPr>
            <a:r>
              <a:rPr lang="hu-HU" sz="2200" dirty="0" smtClean="0">
                <a:latin typeface="Constantia"/>
                <a:cs typeface="Arial"/>
              </a:rPr>
              <a:t> </a:t>
            </a:r>
            <a:r>
              <a:rPr lang="hu-HU" sz="2200" b="1" dirty="0" smtClean="0">
                <a:latin typeface="Constantia"/>
                <a:cs typeface="Arial"/>
              </a:rPr>
              <a:t>Joghatályos közlésnek az elektronikus közlést kell tekinteni</a:t>
            </a:r>
            <a:r>
              <a:rPr lang="hu-HU" sz="2200" dirty="0" smtClean="0">
                <a:latin typeface="Constantia"/>
                <a:cs typeface="Arial"/>
              </a:rPr>
              <a:t>.</a:t>
            </a:r>
          </a:p>
          <a:p>
            <a:pPr algn="just">
              <a:buFont typeface="Courier New" pitchFamily="49" charset="0"/>
              <a:buChar char="o"/>
            </a:pPr>
            <a:r>
              <a:rPr lang="hu-HU" sz="2200" dirty="0" smtClean="0">
                <a:latin typeface="Constantia"/>
                <a:cs typeface="Arial"/>
              </a:rPr>
              <a:t>Hirdetményi úton történő közlése az elektronikus tájékoztatási rendszer keretében működő kormányzati honlapon (</a:t>
            </a:r>
            <a:r>
              <a:rPr lang="hu-HU" sz="2200" b="1" dirty="0" err="1" smtClean="0">
                <a:latin typeface="Constantia"/>
                <a:cs typeface="Arial"/>
              </a:rPr>
              <a:t>hirdetmeny.magyarország.hu</a:t>
            </a:r>
            <a:r>
              <a:rPr lang="hu-HU" sz="2200" dirty="0" smtClean="0">
                <a:latin typeface="Constantia"/>
                <a:cs typeface="Arial"/>
              </a:rPr>
              <a:t>) történő </a:t>
            </a:r>
            <a:r>
              <a:rPr lang="hu-HU" sz="2200" b="1" dirty="0" smtClean="0">
                <a:latin typeface="Constantia"/>
                <a:cs typeface="Arial"/>
              </a:rPr>
              <a:t>közzététellel valósul meg</a:t>
            </a:r>
            <a:r>
              <a:rPr lang="hu-HU" sz="2200" dirty="0" smtClean="0">
                <a:latin typeface="Constantia"/>
                <a:cs typeface="Arial"/>
              </a:rPr>
              <a:t>. </a:t>
            </a:r>
          </a:p>
          <a:p>
            <a:pPr algn="just">
              <a:buFont typeface="Courier New" pitchFamily="49" charset="0"/>
              <a:buChar char="o"/>
            </a:pPr>
            <a:r>
              <a:rPr lang="hu-HU" sz="2200" dirty="0" smtClean="0">
                <a:latin typeface="Constantia"/>
                <a:cs typeface="Arial"/>
              </a:rPr>
              <a:t> A szerződés — tájékoztató jelleggel — a polgármesteri hivatal hirdetőtábláján is </a:t>
            </a:r>
            <a:r>
              <a:rPr lang="hu-HU" sz="2200" b="1" dirty="0" smtClean="0">
                <a:latin typeface="Constantia"/>
                <a:cs typeface="Arial"/>
              </a:rPr>
              <a:t>kifüggeszthető</a:t>
            </a:r>
            <a:r>
              <a:rPr lang="hu-HU" sz="2200" dirty="0" smtClean="0">
                <a:latin typeface="Constantia"/>
                <a:cs typeface="Arial"/>
              </a:rPr>
              <a:t> az elektronikus közzététellel megegyező időtartamra. [Földforgalmi tv. 21. § (2) </a:t>
            </a:r>
            <a:r>
              <a:rPr lang="hu-HU" sz="2200" dirty="0" err="1" smtClean="0">
                <a:latin typeface="Constantia"/>
                <a:cs typeface="Arial"/>
              </a:rPr>
              <a:t>bek</a:t>
            </a:r>
            <a:r>
              <a:rPr lang="hu-HU" sz="2200" dirty="0" smtClean="0">
                <a:latin typeface="Constantia"/>
                <a:cs typeface="Arial"/>
              </a:rPr>
              <a:t>., 49. § (2) </a:t>
            </a:r>
            <a:r>
              <a:rPr lang="hu-HU" sz="2200" dirty="0" err="1" smtClean="0">
                <a:latin typeface="Constantia"/>
                <a:cs typeface="Arial"/>
              </a:rPr>
              <a:t>bek</a:t>
            </a:r>
            <a:r>
              <a:rPr lang="hu-HU" sz="2200" dirty="0" smtClean="0">
                <a:latin typeface="Constantia"/>
                <a:cs typeface="Arial"/>
              </a:rPr>
              <a:t>.]</a:t>
            </a:r>
          </a:p>
        </p:txBody>
      </p:sp>
    </p:spTree>
    <p:extLst>
      <p:ext uri="{BB962C8B-B14F-4D97-AF65-F5344CB8AC3E}">
        <p14:creationId xmlns="" xmlns:p14="http://schemas.microsoft.com/office/powerpoint/2010/main" val="29242511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ia számának hely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C3484-98BE-4D90-B34A-2A394A21A1F8}" type="slidenum">
              <a:rPr lang="hu-HU" altLang="en-US" smtClean="0"/>
              <a:pPr/>
              <a:t>13</a:t>
            </a:fld>
            <a:endParaRPr lang="hu-HU" altLang="en-US"/>
          </a:p>
        </p:txBody>
      </p:sp>
      <p:sp>
        <p:nvSpPr>
          <p:cNvPr id="5" name="Téglalap 4"/>
          <p:cNvSpPr/>
          <p:nvPr/>
        </p:nvSpPr>
        <p:spPr>
          <a:xfrm>
            <a:off x="827584" y="764704"/>
            <a:ext cx="619268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600" b="1" dirty="0" err="1" smtClean="0">
                <a:solidFill>
                  <a:schemeClr val="accent2">
                    <a:lumMod val="75000"/>
                  </a:schemeClr>
                </a:solidFill>
                <a:latin typeface="Constantia"/>
                <a:cs typeface="Arial"/>
              </a:rPr>
              <a:t>Eljárási</a:t>
            </a:r>
            <a:r>
              <a:rPr lang="en-US" sz="2600" b="1" dirty="0" smtClean="0">
                <a:solidFill>
                  <a:schemeClr val="accent2">
                    <a:lumMod val="75000"/>
                  </a:schemeClr>
                </a:solidFill>
                <a:latin typeface="Constantia"/>
                <a:cs typeface="Arial"/>
              </a:rPr>
              <a:t> </a:t>
            </a:r>
            <a:r>
              <a:rPr lang="en-US" sz="2600" b="1" dirty="0" err="1" smtClean="0">
                <a:solidFill>
                  <a:schemeClr val="accent2">
                    <a:lumMod val="75000"/>
                  </a:schemeClr>
                </a:solidFill>
                <a:latin typeface="Constantia"/>
                <a:cs typeface="Arial"/>
              </a:rPr>
              <a:t>változások</a:t>
            </a:r>
            <a:r>
              <a:rPr lang="hu-HU" sz="2600" b="1" dirty="0" smtClean="0">
                <a:solidFill>
                  <a:schemeClr val="accent2">
                    <a:lumMod val="75000"/>
                  </a:schemeClr>
                </a:solidFill>
                <a:latin typeface="Constantia"/>
                <a:cs typeface="Arial"/>
              </a:rPr>
              <a:t> II.</a:t>
            </a:r>
          </a:p>
          <a:p>
            <a:pPr algn="just"/>
            <a:endParaRPr lang="hu-HU" dirty="0" smtClean="0"/>
          </a:p>
          <a:p>
            <a:pPr algn="just"/>
            <a:endParaRPr lang="hu-HU" dirty="0" smtClean="0"/>
          </a:p>
          <a:p>
            <a:pPr algn="just"/>
            <a:endParaRPr lang="hu-HU" dirty="0" smtClean="0"/>
          </a:p>
        </p:txBody>
      </p:sp>
      <p:sp>
        <p:nvSpPr>
          <p:cNvPr id="6" name="Téglalap 5"/>
          <p:cNvSpPr/>
          <p:nvPr/>
        </p:nvSpPr>
        <p:spPr>
          <a:xfrm>
            <a:off x="755576" y="1124745"/>
            <a:ext cx="8136904" cy="6155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hu-HU" dirty="0" smtClean="0"/>
          </a:p>
          <a:p>
            <a:pPr algn="just"/>
            <a:r>
              <a:rPr lang="hu-HU" sz="2400" dirty="0" smtClean="0">
                <a:solidFill>
                  <a:schemeClr val="accent4">
                    <a:lumMod val="75000"/>
                  </a:schemeClr>
                </a:solidFill>
                <a:latin typeface="+mn-lt"/>
              </a:rPr>
              <a:t>Hirdetményi úton való közlés </a:t>
            </a:r>
            <a:r>
              <a:rPr lang="hu-HU" sz="2400" b="1" dirty="0" smtClean="0">
                <a:solidFill>
                  <a:schemeClr val="accent4">
                    <a:lumMod val="75000"/>
                  </a:schemeClr>
                </a:solidFill>
                <a:latin typeface="+mn-lt"/>
              </a:rPr>
              <a:t>=</a:t>
            </a:r>
            <a:r>
              <a:rPr lang="hu-HU" sz="2400" dirty="0" smtClean="0">
                <a:solidFill>
                  <a:schemeClr val="accent4">
                    <a:lumMod val="75000"/>
                  </a:schemeClr>
                </a:solidFill>
                <a:latin typeface="+mn-lt"/>
              </a:rPr>
              <a:t> kormányzati portálon való 						közzététel</a:t>
            </a:r>
          </a:p>
          <a:p>
            <a:pPr algn="just"/>
            <a:endParaRPr lang="hu-HU" sz="2400" dirty="0" smtClean="0">
              <a:latin typeface="+mn-lt"/>
            </a:endParaRPr>
          </a:p>
          <a:p>
            <a:pPr algn="just"/>
            <a:r>
              <a:rPr lang="hu-HU" sz="2400" dirty="0" smtClean="0">
                <a:latin typeface="+mn-lt"/>
              </a:rPr>
              <a:t>Az elővásárlási jog jogosultja számára nyitva álló </a:t>
            </a:r>
            <a:r>
              <a:rPr lang="hu-HU" sz="2400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60 napos </a:t>
            </a:r>
            <a:r>
              <a:rPr lang="hu-HU" sz="2400" dirty="0" smtClean="0">
                <a:latin typeface="+mn-lt"/>
              </a:rPr>
              <a:t>nyilatkozattételi határidő az adásvételi szerződésnek a </a:t>
            </a:r>
            <a:r>
              <a:rPr lang="hu-HU" sz="2400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kormányzati portálon történő közzétételét</a:t>
            </a:r>
            <a:r>
              <a:rPr lang="hu-HU" sz="2400" dirty="0" smtClean="0">
                <a:latin typeface="+mn-lt"/>
              </a:rPr>
              <a:t> követő napon kezdődik.</a:t>
            </a:r>
          </a:p>
          <a:p>
            <a:pPr algn="just"/>
            <a:endParaRPr lang="hu-HU" sz="2400" dirty="0" smtClean="0">
              <a:latin typeface="+mn-lt"/>
            </a:endParaRPr>
          </a:p>
          <a:p>
            <a:pPr algn="just"/>
            <a:r>
              <a:rPr lang="hu-HU" sz="2400" u="sng" dirty="0" smtClean="0">
                <a:latin typeface="+mn-lt"/>
              </a:rPr>
              <a:t>Kifüggesztés:</a:t>
            </a:r>
          </a:p>
          <a:p>
            <a:pPr algn="just">
              <a:buFont typeface="Courier New" pitchFamily="49" charset="0"/>
              <a:buChar char="o"/>
            </a:pPr>
            <a:r>
              <a:rPr lang="hu-HU" sz="2400" dirty="0" smtClean="0">
                <a:latin typeface="+mn-lt"/>
              </a:rPr>
              <a:t> csak lehetőség</a:t>
            </a:r>
          </a:p>
          <a:p>
            <a:pPr algn="just">
              <a:buFont typeface="Courier New" pitchFamily="49" charset="0"/>
              <a:buChar char="o"/>
            </a:pPr>
            <a:r>
              <a:rPr lang="hu-HU" sz="2400" dirty="0" smtClean="0">
                <a:latin typeface="+mn-lt"/>
              </a:rPr>
              <a:t> tájékoztató jelleg, de </a:t>
            </a:r>
            <a:r>
              <a:rPr lang="hu-HU" sz="2400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FONTOS!</a:t>
            </a:r>
          </a:p>
          <a:p>
            <a:pPr algn="just">
              <a:buFont typeface="Courier New" pitchFamily="49" charset="0"/>
              <a:buChar char="o"/>
            </a:pPr>
            <a:r>
              <a:rPr lang="hu-HU" sz="24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</a:rPr>
              <a:t> </a:t>
            </a:r>
            <a:r>
              <a:rPr lang="hu-HU" sz="2400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NEM</a:t>
            </a:r>
            <a:r>
              <a:rPr lang="hu-HU" sz="24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</a:rPr>
              <a:t> </a:t>
            </a:r>
            <a:r>
              <a:rPr lang="hu-HU" sz="2400" dirty="0" smtClean="0">
                <a:latin typeface="+mn-lt"/>
              </a:rPr>
              <a:t>minősül hatályos közlésnek 	Július 1. előtti szabályozás (</a:t>
            </a:r>
            <a:r>
              <a:rPr lang="hu-HU" sz="2400" dirty="0" err="1" smtClean="0">
                <a:latin typeface="+mn-lt"/>
              </a:rPr>
              <a:t>Fétv</a:t>
            </a:r>
            <a:r>
              <a:rPr lang="hu-HU" sz="2400" dirty="0" smtClean="0">
                <a:latin typeface="+mn-lt"/>
              </a:rPr>
              <a:t>.)</a:t>
            </a:r>
          </a:p>
          <a:p>
            <a:pPr algn="just"/>
            <a:endParaRPr lang="hu-HU" sz="2400" dirty="0" smtClean="0">
              <a:latin typeface="+mn-lt"/>
            </a:endParaRPr>
          </a:p>
          <a:p>
            <a:pPr algn="just">
              <a:buFont typeface="Courier New" pitchFamily="49" charset="0"/>
              <a:buChar char="o"/>
            </a:pPr>
            <a:endParaRPr lang="hu-HU" sz="2000" dirty="0" smtClean="0">
              <a:latin typeface="+mn-lt"/>
            </a:endParaRPr>
          </a:p>
          <a:p>
            <a:pPr algn="just"/>
            <a:r>
              <a:rPr lang="hu-HU" sz="2000" dirty="0" smtClean="0">
                <a:latin typeface="+mn-lt"/>
              </a:rPr>
              <a:t> </a:t>
            </a:r>
            <a:endParaRPr lang="hu-HU" sz="2000" dirty="0">
              <a:latin typeface="+mn-lt"/>
            </a:endParaRPr>
          </a:p>
        </p:txBody>
      </p:sp>
      <p:sp>
        <p:nvSpPr>
          <p:cNvPr id="11" name="Balra-jobbra nyíl 10"/>
          <p:cNvSpPr/>
          <p:nvPr/>
        </p:nvSpPr>
        <p:spPr>
          <a:xfrm>
            <a:off x="5652120" y="5589240"/>
            <a:ext cx="432048" cy="72008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ia számának hely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C3484-98BE-4D90-B34A-2A394A21A1F8}" type="slidenum">
              <a:rPr lang="hu-HU" altLang="en-US" smtClean="0"/>
              <a:pPr/>
              <a:t>14</a:t>
            </a:fld>
            <a:endParaRPr lang="hu-HU" altLang="en-US"/>
          </a:p>
        </p:txBody>
      </p:sp>
      <p:sp>
        <p:nvSpPr>
          <p:cNvPr id="4" name="Téglalap 3"/>
          <p:cNvSpPr/>
          <p:nvPr/>
        </p:nvSpPr>
        <p:spPr>
          <a:xfrm>
            <a:off x="683568" y="836712"/>
            <a:ext cx="8136904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hu-HU" sz="2400" dirty="0" smtClean="0">
                <a:latin typeface="+mn-lt"/>
              </a:rPr>
              <a:t>Az </a:t>
            </a:r>
            <a:r>
              <a:rPr lang="hu-HU" sz="2400" dirty="0" err="1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anonimizált</a:t>
            </a:r>
            <a:r>
              <a:rPr lang="hu-HU" sz="2400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 szerződést</a:t>
            </a:r>
            <a:r>
              <a:rPr lang="hu-HU" sz="2400" dirty="0" smtClean="0">
                <a:latin typeface="+mn-lt"/>
              </a:rPr>
              <a:t> fel kell tölteni a kormányzati portálra.</a:t>
            </a:r>
          </a:p>
          <a:p>
            <a:pPr algn="just"/>
            <a:endParaRPr lang="hu-HU" sz="2400" dirty="0" smtClean="0">
              <a:latin typeface="+mn-lt"/>
            </a:endParaRPr>
          </a:p>
          <a:p>
            <a:pPr algn="just"/>
            <a:r>
              <a:rPr lang="hu-HU" sz="2400" dirty="0" smtClean="0">
                <a:latin typeface="+mn-lt"/>
              </a:rPr>
              <a:t>A szerződésben felismerhetetlenné kell tenni valamennyi természetes személyazonosító adatot.</a:t>
            </a:r>
          </a:p>
          <a:p>
            <a:pPr algn="just"/>
            <a:endParaRPr lang="hu-HU" sz="2400" dirty="0" smtClean="0">
              <a:latin typeface="+mn-lt"/>
            </a:endParaRPr>
          </a:p>
          <a:p>
            <a:pPr algn="just"/>
            <a:r>
              <a:rPr lang="hu-HU" sz="2400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KIVÉVE:</a:t>
            </a:r>
          </a:p>
          <a:p>
            <a:pPr algn="just">
              <a:buFont typeface="Courier New" pitchFamily="49" charset="0"/>
              <a:buChar char="o"/>
            </a:pPr>
            <a:r>
              <a:rPr lang="hu-HU" sz="2400" dirty="0" smtClean="0">
                <a:latin typeface="+mn-lt"/>
              </a:rPr>
              <a:t> az eladó és a vevő neve,</a:t>
            </a:r>
          </a:p>
          <a:p>
            <a:pPr algn="just">
              <a:buFont typeface="Courier New" pitchFamily="49" charset="0"/>
              <a:buChar char="o"/>
            </a:pPr>
            <a:r>
              <a:rPr lang="hu-HU" sz="2400" dirty="0" smtClean="0">
                <a:latin typeface="+mn-lt"/>
              </a:rPr>
              <a:t> lakcíme vagy értesítési címe,</a:t>
            </a:r>
          </a:p>
          <a:p>
            <a:pPr algn="just">
              <a:buFont typeface="Courier New" pitchFamily="49" charset="0"/>
              <a:buChar char="o"/>
            </a:pPr>
            <a:r>
              <a:rPr lang="hu-HU" sz="2400" dirty="0" smtClean="0">
                <a:latin typeface="+mn-lt"/>
              </a:rPr>
              <a:t> valamint állampolgársága.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31DB0277-7FDF-42CA-BBF6-5ABC05A5BB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5100" y="917029"/>
            <a:ext cx="8421700" cy="5407571"/>
          </a:xfrm>
        </p:spPr>
        <p:txBody>
          <a:bodyPr/>
          <a:lstStyle/>
          <a:p>
            <a:pPr marL="0" indent="0">
              <a:buNone/>
            </a:pPr>
            <a:r>
              <a:rPr lang="hu-HU" b="1" dirty="0" smtClean="0">
                <a:solidFill>
                  <a:schemeClr val="accent2">
                    <a:lumMod val="75000"/>
                  </a:schemeClr>
                </a:solidFill>
                <a:ea typeface="+mn-lt"/>
                <a:cs typeface="+mn-lt"/>
              </a:rPr>
              <a:t>A </a:t>
            </a:r>
            <a:r>
              <a:rPr lang="hu-HU" b="1" dirty="0">
                <a:solidFill>
                  <a:schemeClr val="accent2">
                    <a:lumMod val="75000"/>
                  </a:schemeClr>
                </a:solidFill>
                <a:ea typeface="+mn-lt"/>
                <a:cs typeface="+mn-lt"/>
              </a:rPr>
              <a:t>közzététel megtörténtének igazolása I.</a:t>
            </a:r>
            <a:endParaRPr lang="en-US" dirty="0">
              <a:solidFill>
                <a:schemeClr val="accent2">
                  <a:lumMod val="75000"/>
                </a:schemeClr>
              </a:solidFill>
              <a:ea typeface="+mn-lt"/>
              <a:cs typeface="+mn-lt"/>
            </a:endParaRPr>
          </a:p>
          <a:p>
            <a:pPr marL="0" indent="0">
              <a:buNone/>
            </a:pPr>
            <a:endParaRPr lang="hu-HU" b="1" dirty="0"/>
          </a:p>
          <a:p>
            <a:pPr algn="just"/>
            <a:r>
              <a:rPr lang="en-US" dirty="0" err="1"/>
              <a:t>hirdetmény</a:t>
            </a:r>
            <a:r>
              <a:rPr lang="en-US" dirty="0"/>
              <a:t> </a:t>
            </a:r>
            <a:r>
              <a:rPr lang="en-US" dirty="0" err="1"/>
              <a:t>törzsadat</a:t>
            </a:r>
            <a:r>
              <a:rPr lang="en-US" dirty="0"/>
              <a:t>-lap</a:t>
            </a:r>
          </a:p>
          <a:p>
            <a:pPr algn="just"/>
            <a:r>
              <a:rPr lang="en-US" dirty="0" err="1"/>
              <a:t>hirdetmény</a:t>
            </a:r>
            <a:r>
              <a:rPr lang="en-US" dirty="0"/>
              <a:t> </a:t>
            </a:r>
            <a:r>
              <a:rPr lang="en-US" dirty="0" err="1"/>
              <a:t>elfogadó</a:t>
            </a:r>
            <a:r>
              <a:rPr lang="en-US" dirty="0"/>
              <a:t> </a:t>
            </a:r>
            <a:r>
              <a:rPr lang="en-US" dirty="0" err="1"/>
              <a:t>nyugta</a:t>
            </a:r>
            <a:endParaRPr lang="en-US" dirty="0"/>
          </a:p>
          <a:p>
            <a:pPr algn="just"/>
            <a:r>
              <a:rPr lang="en-US" dirty="0"/>
              <a:t>LEGFONTOSABB: </a:t>
            </a:r>
            <a:r>
              <a:rPr lang="en-US" dirty="0" err="1"/>
              <a:t>szerződésen</a:t>
            </a:r>
            <a:r>
              <a:rPr lang="en-US" dirty="0"/>
              <a:t> a </a:t>
            </a:r>
            <a:r>
              <a:rPr lang="en-US" b="1" dirty="0" err="1"/>
              <a:t>záradék</a:t>
            </a:r>
            <a:r>
              <a:rPr lang="en-US" dirty="0"/>
              <a:t> </a:t>
            </a:r>
            <a:r>
              <a:rPr lang="en-US" dirty="0" err="1"/>
              <a:t>szövegét</a:t>
            </a:r>
            <a:r>
              <a:rPr lang="en-US" dirty="0"/>
              <a:t> </a:t>
            </a:r>
            <a:r>
              <a:rPr lang="en-US" dirty="0" err="1"/>
              <a:t>módosítani</a:t>
            </a:r>
            <a:r>
              <a:rPr lang="en-US" dirty="0"/>
              <a:t>, </a:t>
            </a:r>
            <a:r>
              <a:rPr lang="en-US" dirty="0" err="1"/>
              <a:t>hogy</a:t>
            </a:r>
            <a:r>
              <a:rPr lang="en-US" dirty="0"/>
              <a:t> </a:t>
            </a:r>
            <a:r>
              <a:rPr lang="en-US" dirty="0" err="1"/>
              <a:t>egyértelmű</a:t>
            </a:r>
            <a:r>
              <a:rPr lang="en-US" dirty="0"/>
              <a:t> </a:t>
            </a:r>
            <a:r>
              <a:rPr lang="en-US" dirty="0" err="1"/>
              <a:t>legyen</a:t>
            </a:r>
            <a:r>
              <a:rPr lang="en-US" dirty="0"/>
              <a:t>, </a:t>
            </a:r>
            <a:r>
              <a:rPr lang="en-US" dirty="0" err="1"/>
              <a:t>mettől</a:t>
            </a:r>
            <a:r>
              <a:rPr lang="en-US" dirty="0"/>
              <a:t> </a:t>
            </a:r>
            <a:r>
              <a:rPr lang="en-US" dirty="0" err="1"/>
              <a:t>meddig</a:t>
            </a:r>
            <a:r>
              <a:rPr lang="en-US" dirty="0"/>
              <a:t> volt a </a:t>
            </a:r>
            <a:r>
              <a:rPr lang="en-US" dirty="0" err="1"/>
              <a:t>szerződés</a:t>
            </a:r>
            <a:r>
              <a:rPr lang="en-US" dirty="0"/>
              <a:t>  a </a:t>
            </a:r>
            <a:r>
              <a:rPr lang="en-US" dirty="0" err="1"/>
              <a:t>kormányzati</a:t>
            </a:r>
            <a:r>
              <a:rPr lang="en-US" dirty="0"/>
              <a:t> </a:t>
            </a:r>
            <a:r>
              <a:rPr lang="en-US" dirty="0" err="1"/>
              <a:t>portálon</a:t>
            </a:r>
            <a:r>
              <a:rPr lang="en-US" dirty="0"/>
              <a:t> </a:t>
            </a:r>
            <a:r>
              <a:rPr lang="en-US" dirty="0" err="1"/>
              <a:t>közzétéve</a:t>
            </a:r>
            <a:r>
              <a:rPr lang="en-US" dirty="0"/>
              <a:t>               </a:t>
            </a: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474/2013. (XII.12.) </a:t>
            </a:r>
            <a:r>
              <a:rPr lang="en-US" b="1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Korm</a:t>
            </a:r>
            <a:r>
              <a:rPr lang="en-US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. </a:t>
            </a:r>
            <a:r>
              <a:rPr lang="en-US" b="1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rendelet</a:t>
            </a:r>
            <a:endParaRPr lang="en-US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algn="just"/>
            <a:r>
              <a:rPr lang="en-US" b="1" dirty="0" err="1"/>
              <a:t>jegyző</a:t>
            </a:r>
            <a:r>
              <a:rPr lang="en-US" b="1" dirty="0"/>
              <a:t> </a:t>
            </a:r>
            <a:r>
              <a:rPr lang="en-US" b="1" dirty="0" err="1"/>
              <a:t>nyilatkozata</a:t>
            </a:r>
            <a:endParaRPr lang="en-US" b="1" dirty="0"/>
          </a:p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6D2DD6DF-B2C7-44A4-A953-6F20CCF023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65A41-519E-41B3-B862-8FD3FB74D439}" type="slidenum">
              <a:rPr lang="hu-HU" altLang="en-US"/>
              <a:pPr/>
              <a:t>15</a:t>
            </a:fld>
            <a:endParaRPr lang="hu-HU" altLang="en-US"/>
          </a:p>
        </p:txBody>
      </p:sp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1F4A8266-1AEE-46EB-8E86-5398159BA186}"/>
              </a:ext>
            </a:extLst>
          </p:cNvPr>
          <p:cNvSpPr txBox="1"/>
          <p:nvPr/>
        </p:nvSpPr>
        <p:spPr>
          <a:xfrm>
            <a:off x="3763496" y="4080461"/>
            <a:ext cx="27432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endParaRPr lang="en-US" dirty="0">
              <a:cs typeface="Arial"/>
            </a:endParaRPr>
          </a:p>
        </p:txBody>
      </p:sp>
      <p:sp>
        <p:nvSpPr>
          <p:cNvPr id="17" name="Arrow: Left-Right 16">
            <a:extLst>
              <a:ext uri="{FF2B5EF4-FFF2-40B4-BE49-F238E27FC236}">
                <a16:creationId xmlns="" xmlns:a16="http://schemas.microsoft.com/office/drawing/2014/main" id="{EADE4F0C-0F41-481F-B575-529413256FE5}"/>
              </a:ext>
            </a:extLst>
          </p:cNvPr>
          <p:cNvSpPr/>
          <p:nvPr/>
        </p:nvSpPr>
        <p:spPr>
          <a:xfrm>
            <a:off x="2235016" y="4031928"/>
            <a:ext cx="826034" cy="297757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9835771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5">
            <a:extLst>
              <a:ext uri="{FF2B5EF4-FFF2-40B4-BE49-F238E27FC236}">
                <a16:creationId xmlns="" xmlns:a16="http://schemas.microsoft.com/office/drawing/2014/main" id="{88F9B2EA-7F3A-46E3-9B07-665CBBF7AAA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1773142992"/>
              </p:ext>
            </p:extLst>
          </p:nvPr>
        </p:nvGraphicFramePr>
        <p:xfrm>
          <a:off x="4500563" y="988639"/>
          <a:ext cx="3834746" cy="5470899"/>
        </p:xfrm>
        <a:graphic>
          <a:graphicData uri="http://schemas.openxmlformats.org/presentationml/2006/ole">
            <p:oleObj spid="_x0000_s26625" name="Acrobat Document" r:id="rId3" imgW="4533695" imgH="6415848" progId="AcroExch.Document.11">
              <p:embed/>
            </p:oleObj>
          </a:graphicData>
        </a:graphic>
      </p:graphicFrame>
      <p:pic>
        <p:nvPicPr>
          <p:cNvPr id="1027" name="Picture 6">
            <a:extLst>
              <a:ext uri="{FF2B5EF4-FFF2-40B4-BE49-F238E27FC236}">
                <a16:creationId xmlns="" xmlns:a16="http://schemas.microsoft.com/office/drawing/2014/main" id="{A7EA3486-F3B3-4755-95F0-97DF29FE2E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818" y="984891"/>
            <a:ext cx="3903182" cy="55254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Tartalom helye 2">
            <a:extLst>
              <a:ext uri="{FF2B5EF4-FFF2-40B4-BE49-F238E27FC236}">
                <a16:creationId xmlns="" xmlns:a16="http://schemas.microsoft.com/office/drawing/2014/main" id="{E958F203-7473-4776-A6DB-172C744249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750" y="404813"/>
            <a:ext cx="8374063" cy="6453187"/>
          </a:xfrm>
          <a:ln>
            <a:solidFill>
              <a:schemeClr val="accent1"/>
            </a:solidFill>
            <a:miter lim="800000"/>
            <a:headEnd/>
            <a:tailEnd/>
          </a:ln>
        </p:spPr>
        <p:txBody>
          <a:bodyPr/>
          <a:lstStyle/>
          <a:p>
            <a:pPr algn="just" eaLnBrk="1" hangingPunct="1">
              <a:buNone/>
            </a:pPr>
            <a:r>
              <a:rPr lang="hu-HU" altLang="hu-HU" b="1" dirty="0">
                <a:solidFill>
                  <a:schemeClr val="accent2">
                    <a:lumMod val="75000"/>
                  </a:schemeClr>
                </a:solidFill>
              </a:rPr>
              <a:t>A </a:t>
            </a:r>
            <a:r>
              <a:rPr lang="hu-HU" altLang="hu-HU" b="1" dirty="0">
                <a:solidFill>
                  <a:schemeClr val="accent1">
                    <a:lumMod val="75000"/>
                  </a:schemeClr>
                </a:solidFill>
              </a:rPr>
              <a:t>közzététel</a:t>
            </a:r>
            <a:r>
              <a:rPr lang="hu-HU" altLang="hu-HU" b="1" dirty="0">
                <a:solidFill>
                  <a:schemeClr val="accent2">
                    <a:lumMod val="75000"/>
                  </a:schemeClr>
                </a:solidFill>
              </a:rPr>
              <a:t> megtörténtének igazolása II.</a:t>
            </a:r>
          </a:p>
          <a:p>
            <a:pPr algn="just">
              <a:buNone/>
            </a:pPr>
            <a:endParaRPr lang="hu-HU" altLang="hu-HU" b="1" dirty="0"/>
          </a:p>
          <a:p>
            <a:pPr algn="just" eaLnBrk="1" hangingPunct="1">
              <a:buNone/>
            </a:pPr>
            <a:endParaRPr lang="hu-HU" altLang="hu-HU" b="1" dirty="0"/>
          </a:p>
        </p:txBody>
      </p:sp>
      <p:sp>
        <p:nvSpPr>
          <p:cNvPr id="12291" name="Dia számának helye 5">
            <a:extLst>
              <a:ext uri="{FF2B5EF4-FFF2-40B4-BE49-F238E27FC236}">
                <a16:creationId xmlns="" xmlns:a16="http://schemas.microsoft.com/office/drawing/2014/main" id="{53ED213C-D02A-44E9-8B97-C55A6EC526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>
            <a:norm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90C2DBA4-315E-4060-AC94-4D15D075B13B}" type="slidenum">
              <a:rPr lang="hu-HU" altLang="en-US">
                <a:solidFill>
                  <a:srgbClr val="045C75"/>
                </a:solidFill>
              </a:rPr>
              <a:pPr eaLnBrk="1" hangingPunct="1"/>
              <a:t>16</a:t>
            </a:fld>
            <a:endParaRPr lang="hu-HU" altLang="en-US">
              <a:solidFill>
                <a:srgbClr val="045C75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artalom helye 2">
            <a:extLst>
              <a:ext uri="{FF2B5EF4-FFF2-40B4-BE49-F238E27FC236}">
                <a16:creationId xmlns="" xmlns:a16="http://schemas.microsoft.com/office/drawing/2014/main" id="{F330A5FB-132E-4C44-9883-C97657D8DF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549275"/>
            <a:ext cx="8229600" cy="6192838"/>
          </a:xfrm>
        </p:spPr>
        <p:txBody>
          <a:bodyPr/>
          <a:lstStyle/>
          <a:p>
            <a:pPr algn="just"/>
            <a:endParaRPr lang="hu-HU" dirty="0" smtClean="0"/>
          </a:p>
          <a:p>
            <a:pPr algn="just"/>
            <a:r>
              <a:rPr lang="hu-HU" dirty="0" smtClean="0"/>
              <a:t>Lényeges változás az eljárásban az is, hogy a más törvényen (így pl. a nem földműves tulajdonostársaknak a Ptk. alapján fennálló) vagy a megállapodáson alapuló elővásárlási jog jogosultjaival szemben </a:t>
            </a:r>
            <a:r>
              <a:rPr lang="hu-HU" b="1" dirty="0" smtClean="0"/>
              <a:t>megszűnik a közvetlen közlési kötelezettség</a:t>
            </a:r>
            <a:r>
              <a:rPr lang="hu-HU" dirty="0" smtClean="0"/>
              <a:t>.</a:t>
            </a:r>
          </a:p>
          <a:p>
            <a:pPr algn="just">
              <a:buNone/>
            </a:pPr>
            <a:endParaRPr lang="hu-HU" dirty="0" smtClean="0"/>
          </a:p>
          <a:p>
            <a:pPr algn="just"/>
            <a:r>
              <a:rPr lang="hu-HU" dirty="0" smtClean="0"/>
              <a:t>A módosítás hatályba lépését követően minden elővásárlásra jogosult egységesen a </a:t>
            </a:r>
            <a:r>
              <a:rPr lang="hu-HU" b="1" dirty="0" smtClean="0"/>
              <a:t>kormányzati portálon közzétett hirdetményen keresztül értesül </a:t>
            </a:r>
            <a:r>
              <a:rPr lang="hu-HU" dirty="0" smtClean="0"/>
              <a:t>az adásvételről. </a:t>
            </a:r>
          </a:p>
          <a:p>
            <a:pPr algn="just" eaLnBrk="1" hangingPunct="1">
              <a:buFont typeface="Symbol" panose="05050102010706020507" pitchFamily="18" charset="2"/>
              <a:buNone/>
            </a:pPr>
            <a:endParaRPr lang="hu-HU" altLang="hu-HU" b="1" dirty="0"/>
          </a:p>
        </p:txBody>
      </p:sp>
      <p:sp>
        <p:nvSpPr>
          <p:cNvPr id="15363" name="Dia számának helye 5">
            <a:extLst>
              <a:ext uri="{FF2B5EF4-FFF2-40B4-BE49-F238E27FC236}">
                <a16:creationId xmlns="" xmlns:a16="http://schemas.microsoft.com/office/drawing/2014/main" id="{BB697C8C-438E-4620-BDB4-B0588ECF54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>
            <a:norm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43BE02E8-59F6-43F2-A1B5-E0577E7BBA32}" type="slidenum">
              <a:rPr lang="hu-HU" altLang="en-US">
                <a:solidFill>
                  <a:srgbClr val="045C75"/>
                </a:solidFill>
              </a:rPr>
              <a:pPr eaLnBrk="1" hangingPunct="1"/>
              <a:t>17</a:t>
            </a:fld>
            <a:endParaRPr lang="hu-HU" altLang="en-US">
              <a:solidFill>
                <a:srgbClr val="045C75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ia számának hely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C3484-98BE-4D90-B34A-2A394A21A1F8}" type="slidenum">
              <a:rPr lang="hu-HU" altLang="en-US" smtClean="0"/>
              <a:pPr/>
              <a:t>18</a:t>
            </a:fld>
            <a:endParaRPr lang="hu-HU" altLang="en-US"/>
          </a:p>
        </p:txBody>
      </p:sp>
      <p:sp>
        <p:nvSpPr>
          <p:cNvPr id="4" name="Téglalap 3"/>
          <p:cNvSpPr/>
          <p:nvPr/>
        </p:nvSpPr>
        <p:spPr>
          <a:xfrm>
            <a:off x="611560" y="692696"/>
            <a:ext cx="6048672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altLang="hu-HU" sz="2600" b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A közzétételi eljárás menete:</a:t>
            </a:r>
          </a:p>
          <a:p>
            <a:endParaRPr lang="hu-HU" dirty="0" smtClean="0"/>
          </a:p>
          <a:p>
            <a:endParaRPr lang="hu-HU" dirty="0" smtClean="0"/>
          </a:p>
          <a:p>
            <a:endParaRPr lang="hu-HU" dirty="0" smtClean="0"/>
          </a:p>
          <a:p>
            <a:endParaRPr lang="hu-HU" dirty="0"/>
          </a:p>
        </p:txBody>
      </p:sp>
      <p:graphicFrame>
        <p:nvGraphicFramePr>
          <p:cNvPr id="9" name="Diagram 8"/>
          <p:cNvGraphicFramePr/>
          <p:nvPr/>
        </p:nvGraphicFramePr>
        <p:xfrm>
          <a:off x="683568" y="1268760"/>
          <a:ext cx="7560840" cy="4824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">
            <a:extLst>
              <a:ext uri="{FF2B5EF4-FFF2-40B4-BE49-F238E27FC236}">
                <a16:creationId xmlns="" xmlns:a16="http://schemas.microsoft.com/office/drawing/2014/main" id="{ECB7FD79-BC15-4658-BB0C-0AD4FD96671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39552" y="1124744"/>
            <a:ext cx="7715449" cy="5293757"/>
          </a:xfrm>
        </p:spPr>
        <p:txBody>
          <a:bodyPr wrap="square" anchor="ctr">
            <a:spAutoFit/>
          </a:bodyPr>
          <a:lstStyle/>
          <a:p>
            <a:pPr marL="0" indent="0" algn="just" eaLnBrk="1" hangingPunct="1">
              <a:spcBef>
                <a:spcPct val="0"/>
              </a:spcBef>
              <a:buClrTx/>
              <a:buSzTx/>
              <a:buFont typeface="Courier New" pitchFamily="49" charset="0"/>
              <a:buChar char="o"/>
            </a:pPr>
            <a:r>
              <a:rPr lang="hu-HU" altLang="en-US" b="1" dirty="0" smtClean="0">
                <a:cs typeface="Times New Roman" panose="02020603050405020304" pitchFamily="18" charset="0"/>
              </a:rPr>
              <a:t> </a:t>
            </a:r>
            <a:r>
              <a:rPr lang="hu-HU" altLang="en-US" sz="2400" b="1" dirty="0" smtClean="0">
                <a:cs typeface="Times New Roman" panose="02020603050405020304" pitchFamily="18" charset="0"/>
              </a:rPr>
              <a:t>az elővásárlásra jogosultak tájékoztatása</a:t>
            </a:r>
          </a:p>
          <a:p>
            <a:pPr marL="0" indent="0" algn="just" eaLnBrk="1" hangingPunct="1">
              <a:spcBef>
                <a:spcPct val="0"/>
              </a:spcBef>
              <a:buClrTx/>
              <a:buSzTx/>
              <a:buFont typeface="Courier New" pitchFamily="49" charset="0"/>
              <a:buChar char="o"/>
            </a:pPr>
            <a:r>
              <a:rPr lang="hu-HU" altLang="en-US" sz="2400" b="1" dirty="0" smtClean="0">
                <a:cs typeface="Times New Roman" panose="02020603050405020304" pitchFamily="18" charset="0"/>
              </a:rPr>
              <a:t> a Földforgalmi tv. 23. § (2) </a:t>
            </a:r>
            <a:r>
              <a:rPr lang="hu-HU" altLang="en-US" sz="2400" b="1" dirty="0" err="1" smtClean="0">
                <a:cs typeface="Times New Roman" panose="02020603050405020304" pitchFamily="18" charset="0"/>
              </a:rPr>
              <a:t>bek</a:t>
            </a:r>
            <a:r>
              <a:rPr lang="hu-HU" altLang="en-US" sz="2400" b="1" dirty="0" smtClean="0">
                <a:cs typeface="Times New Roman" panose="02020603050405020304" pitchFamily="18" charset="0"/>
              </a:rPr>
              <a:t>.:</a:t>
            </a:r>
            <a:endParaRPr lang="hu-HU" altLang="en-US" sz="2400" b="1" dirty="0">
              <a:cs typeface="Times New Roman" panose="02020603050405020304" pitchFamily="18" charset="0"/>
            </a:endParaRPr>
          </a:p>
          <a:p>
            <a:pPr marL="0" indent="0" algn="just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u-HU" sz="2400" dirty="0" smtClean="0"/>
              <a:t>„(2) A mezőgazdasági igazgatási szerv - az (1) bekezdésben foglaltakon túl - az okiratok beérkezésétől számított 15 napon belül döntést hoz az adás-vételi szerződés jóváhagyásának a </a:t>
            </a:r>
            <a:r>
              <a:rPr lang="hu-HU" sz="2400" b="1" dirty="0" smtClean="0"/>
              <a:t>megtagadásáról</a:t>
            </a:r>
            <a:r>
              <a:rPr lang="hu-HU" sz="2400" dirty="0" smtClean="0"/>
              <a:t> akkor is, ha a jegyző által megküldött okiratok alapján megállapítja az elővásárlási jog gyakorlására vonatkozó eljárási szabályok megsértését.”</a:t>
            </a:r>
          </a:p>
          <a:p>
            <a:pPr marL="0" indent="0" algn="just" eaLnBrk="1" hangingPunct="1">
              <a:spcBef>
                <a:spcPct val="0"/>
              </a:spcBef>
              <a:buClrTx/>
              <a:buSzTx/>
              <a:buFont typeface="Courier New" pitchFamily="49" charset="0"/>
              <a:buChar char="o"/>
            </a:pPr>
            <a:r>
              <a:rPr lang="hu-HU" sz="2400" dirty="0" smtClean="0"/>
              <a:t> Hiányos beadvány (nincs 4 pld. szerződés, elővásárlási jogosultságot igazoló okiratok): </a:t>
            </a:r>
            <a:r>
              <a:rPr lang="hu-HU" sz="2400" b="1" dirty="0" smtClean="0"/>
              <a:t>eljárás megszüntetése</a:t>
            </a:r>
            <a:r>
              <a:rPr lang="hu-HU" sz="2400" dirty="0" smtClean="0"/>
              <a:t> a </a:t>
            </a:r>
            <a:r>
              <a:rPr lang="hu-HU" sz="2400" dirty="0" err="1" smtClean="0"/>
              <a:t>Fétv</a:t>
            </a:r>
            <a:r>
              <a:rPr lang="hu-HU" sz="2400" dirty="0" smtClean="0"/>
              <a:t>. 34. § (3) </a:t>
            </a:r>
            <a:r>
              <a:rPr lang="hu-HU" sz="2400" dirty="0" err="1" smtClean="0"/>
              <a:t>bek</a:t>
            </a:r>
            <a:r>
              <a:rPr lang="hu-HU" sz="2400" dirty="0" smtClean="0"/>
              <a:t>. alapján.</a:t>
            </a:r>
          </a:p>
          <a:p>
            <a:pPr marL="0" indent="0" algn="just" eaLnBrk="1" hangingPunct="1">
              <a:spcBef>
                <a:spcPct val="0"/>
              </a:spcBef>
              <a:buClrTx/>
              <a:buSzTx/>
              <a:buFontTx/>
              <a:buNone/>
            </a:pPr>
            <a:endParaRPr lang="hu-HU" sz="2400" dirty="0" smtClean="0"/>
          </a:p>
          <a:p>
            <a:pPr marL="0" indent="0" algn="just" eaLnBrk="1" hangingPunct="1">
              <a:spcBef>
                <a:spcPct val="0"/>
              </a:spcBef>
              <a:buClrTx/>
              <a:buSzTx/>
              <a:buFontTx/>
              <a:buNone/>
            </a:pPr>
            <a:endParaRPr lang="hu-HU" altLang="en-US" sz="2400" b="1" dirty="0">
              <a:cs typeface="Times New Roman" panose="02020603050405020304" pitchFamily="18" charset="0"/>
            </a:endParaRPr>
          </a:p>
        </p:txBody>
      </p:sp>
      <p:sp>
        <p:nvSpPr>
          <p:cNvPr id="16386" name="Dia számának helye 5">
            <a:extLst>
              <a:ext uri="{FF2B5EF4-FFF2-40B4-BE49-F238E27FC236}">
                <a16:creationId xmlns="" xmlns:a16="http://schemas.microsoft.com/office/drawing/2014/main" id="{2214B273-7456-49CD-93AA-BD42C3AC4A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>
            <a:norm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F157A320-B10E-43EB-B566-8CCEDAD35B49}" type="slidenum">
              <a:rPr lang="hu-HU" altLang="en-US">
                <a:solidFill>
                  <a:srgbClr val="045C75"/>
                </a:solidFill>
              </a:rPr>
              <a:pPr eaLnBrk="1" hangingPunct="1"/>
              <a:t>19</a:t>
            </a:fld>
            <a:endParaRPr lang="hu-HU" altLang="en-US">
              <a:solidFill>
                <a:srgbClr val="045C75"/>
              </a:solidFill>
            </a:endParaRPr>
          </a:p>
        </p:txBody>
      </p:sp>
      <p:sp>
        <p:nvSpPr>
          <p:cNvPr id="5" name="Téglalap 4"/>
          <p:cNvSpPr/>
          <p:nvPr/>
        </p:nvSpPr>
        <p:spPr>
          <a:xfrm>
            <a:off x="395536" y="548680"/>
            <a:ext cx="820891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altLang="hu-HU" sz="2600" b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A közzététel szabályos megtörténtének jelentősége:</a:t>
            </a:r>
          </a:p>
          <a:p>
            <a:endParaRPr lang="hu-H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artalom helye 2">
            <a:extLst>
              <a:ext uri="{FF2B5EF4-FFF2-40B4-BE49-F238E27FC236}">
                <a16:creationId xmlns="" xmlns:a16="http://schemas.microsoft.com/office/drawing/2014/main" id="{B9B938E8-2690-48E3-A214-AE455076CC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549275"/>
            <a:ext cx="8229600" cy="6192838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 lnSpcReduction="10000"/>
          </a:bodyPr>
          <a:lstStyle/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hu-HU" i="1" dirty="0" smtClean="0"/>
              <a:t>	</a:t>
            </a:r>
            <a:r>
              <a:rPr lang="hu-HU" i="1" dirty="0" smtClean="0">
                <a:solidFill>
                  <a:schemeClr val="accent2">
                    <a:lumMod val="75000"/>
                  </a:schemeClr>
                </a:solidFill>
              </a:rPr>
              <a:t>A </a:t>
            </a:r>
            <a:r>
              <a:rPr lang="hu-HU" i="1" dirty="0">
                <a:solidFill>
                  <a:schemeClr val="accent2">
                    <a:lumMod val="75000"/>
                  </a:schemeClr>
                </a:solidFill>
              </a:rPr>
              <a:t>termelőszövetkezeti földhasználati jog alatt álló földrészletek tulajdonjogának rendezéséről és egyes földügyi tárgyú törvények módosításáról szóló </a:t>
            </a:r>
            <a:r>
              <a:rPr lang="hu-HU" b="1" i="1" dirty="0">
                <a:solidFill>
                  <a:schemeClr val="accent2">
                    <a:lumMod val="75000"/>
                  </a:schemeClr>
                </a:solidFill>
              </a:rPr>
              <a:t>2020. évi XL. törvény</a:t>
            </a:r>
            <a:r>
              <a:rPr lang="hu-HU" b="1" i="1" dirty="0"/>
              <a:t> </a:t>
            </a: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hu-HU" u="sng" dirty="0"/>
              <a:t>Kihirdetve:</a:t>
            </a:r>
          </a:p>
          <a:p>
            <a:pPr marL="457200" indent="-45720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hu-HU" dirty="0"/>
              <a:t>2020. május 28.</a:t>
            </a: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hu-HU" u="sng" dirty="0"/>
              <a:t>Hatályba lépett:</a:t>
            </a:r>
          </a:p>
          <a:p>
            <a:pPr marL="457200" indent="-45720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hu-HU" dirty="0"/>
              <a:t>2020. július 1. főszabályként</a:t>
            </a: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hu-HU" u="sng" dirty="0"/>
              <a:t>Célja:</a:t>
            </a:r>
          </a:p>
          <a:p>
            <a:pPr marL="457200" indent="-45720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hu-HU" dirty="0"/>
              <a:t>a még megmaradt </a:t>
            </a:r>
            <a:r>
              <a:rPr lang="hu-HU" b="1" dirty="0"/>
              <a:t>termelőszövetkezeti részarányok kiadásra</a:t>
            </a:r>
            <a:r>
              <a:rPr lang="hu-HU" dirty="0"/>
              <a:t> kerüljenek, és ezáltal végre lezáruljon a rendszerváltás után megkezdődött részarány-kiadási folyamat</a:t>
            </a:r>
          </a:p>
          <a:p>
            <a:pPr marL="457200" indent="-457200" algn="just" eaLnBrk="1" fontAlgn="auto" hangingPunct="1">
              <a:spcAft>
                <a:spcPts val="0"/>
              </a:spcAft>
              <a:buClr>
                <a:schemeClr val="accent3"/>
              </a:buClr>
              <a:defRPr/>
            </a:pPr>
            <a:r>
              <a:rPr lang="hu-HU" altLang="hu-HU" b="1" dirty="0"/>
              <a:t>salátatörvény: </a:t>
            </a:r>
            <a:r>
              <a:rPr lang="hu-HU" dirty="0"/>
              <a:t>a földügyi tárgyú, vagy azt érintő jogszabályok módosítása. </a:t>
            </a:r>
          </a:p>
          <a:p>
            <a:pPr marL="274320" indent="-274320" algn="ctr" eaLnBrk="1" fontAlgn="auto" hangingPunct="1">
              <a:spcAft>
                <a:spcPts val="0"/>
              </a:spcAft>
              <a:buClr>
                <a:schemeClr val="accent3"/>
              </a:buClr>
              <a:buFont typeface="Symbol" pitchFamily="18" charset="2"/>
              <a:buNone/>
              <a:defRPr/>
            </a:pPr>
            <a:endParaRPr lang="hu-HU" altLang="hu-HU" b="1" dirty="0"/>
          </a:p>
          <a:p>
            <a:pPr marL="274320" indent="-274320"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hu-HU" altLang="hu-HU" b="1" dirty="0"/>
          </a:p>
        </p:txBody>
      </p:sp>
      <p:sp>
        <p:nvSpPr>
          <p:cNvPr id="10243" name="Dia számának helye 5">
            <a:extLst>
              <a:ext uri="{FF2B5EF4-FFF2-40B4-BE49-F238E27FC236}">
                <a16:creationId xmlns="" xmlns:a16="http://schemas.microsoft.com/office/drawing/2014/main" id="{3D6CD275-777A-47CF-9200-1209801A10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>
            <a:norm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118A2F64-2B3A-4041-93A5-1D3C607DC9D6}" type="slidenum">
              <a:rPr lang="hu-HU" altLang="en-US">
                <a:solidFill>
                  <a:srgbClr val="045C75"/>
                </a:solidFill>
              </a:rPr>
              <a:pPr eaLnBrk="1" hangingPunct="1"/>
              <a:t>2</a:t>
            </a:fld>
            <a:endParaRPr lang="hu-HU" altLang="en-US">
              <a:solidFill>
                <a:srgbClr val="045C75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ia számának hely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C3484-98BE-4D90-B34A-2A394A21A1F8}" type="slidenum">
              <a:rPr lang="hu-HU" altLang="en-US" smtClean="0"/>
              <a:pPr/>
              <a:t>20</a:t>
            </a:fld>
            <a:endParaRPr lang="hu-HU" altLang="en-US"/>
          </a:p>
        </p:txBody>
      </p:sp>
      <p:sp>
        <p:nvSpPr>
          <p:cNvPr id="4" name="Téglalap 3"/>
          <p:cNvSpPr/>
          <p:nvPr/>
        </p:nvSpPr>
        <p:spPr>
          <a:xfrm>
            <a:off x="755576" y="836712"/>
            <a:ext cx="7920880" cy="10464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altLang="hu-HU" sz="2600" b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KÉRÉS a jegyzők felé</a:t>
            </a:r>
          </a:p>
          <a:p>
            <a:endParaRPr lang="hu-HU" dirty="0" smtClean="0"/>
          </a:p>
          <a:p>
            <a:endParaRPr lang="hu-HU" dirty="0"/>
          </a:p>
        </p:txBody>
      </p:sp>
      <p:sp>
        <p:nvSpPr>
          <p:cNvPr id="5" name="Téglalap 4"/>
          <p:cNvSpPr/>
          <p:nvPr/>
        </p:nvSpPr>
        <p:spPr>
          <a:xfrm>
            <a:off x="827584" y="1268761"/>
            <a:ext cx="7704000" cy="77559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hu-HU" sz="2400" dirty="0" smtClean="0">
                <a:latin typeface="+mn-lt"/>
              </a:rPr>
              <a:t> </a:t>
            </a:r>
            <a:r>
              <a:rPr lang="hu-HU" sz="2400" u="sng" dirty="0" smtClean="0">
                <a:latin typeface="+mn-lt"/>
              </a:rPr>
              <a:t>Beadványok ellenőrzése</a:t>
            </a:r>
            <a:r>
              <a:rPr lang="hu-HU" sz="2400" dirty="0" smtClean="0">
                <a:latin typeface="+mn-lt"/>
              </a:rPr>
              <a:t> az átvételkor:</a:t>
            </a:r>
          </a:p>
          <a:p>
            <a:pPr>
              <a:buFont typeface="Courier New" pitchFamily="49" charset="0"/>
              <a:buChar char="o"/>
            </a:pPr>
            <a:r>
              <a:rPr lang="hu-HU" sz="2400" dirty="0" smtClean="0">
                <a:latin typeface="+mn-lt"/>
              </a:rPr>
              <a:t> példányszám</a:t>
            </a:r>
          </a:p>
          <a:p>
            <a:pPr>
              <a:buFont typeface="Courier New" pitchFamily="49" charset="0"/>
              <a:buChar char="o"/>
            </a:pPr>
            <a:r>
              <a:rPr lang="hu-HU" sz="2400" dirty="0" smtClean="0">
                <a:latin typeface="+mn-lt"/>
              </a:rPr>
              <a:t> aláírás</a:t>
            </a:r>
          </a:p>
          <a:p>
            <a:pPr>
              <a:buFont typeface="Courier New" pitchFamily="49" charset="0"/>
              <a:buChar char="o"/>
            </a:pPr>
            <a:r>
              <a:rPr lang="hu-HU" sz="2400" dirty="0" smtClean="0">
                <a:latin typeface="+mn-lt"/>
              </a:rPr>
              <a:t> összefűzés</a:t>
            </a:r>
          </a:p>
          <a:p>
            <a:pPr>
              <a:buFont typeface="Courier New" pitchFamily="49" charset="0"/>
              <a:buChar char="o"/>
            </a:pPr>
            <a:r>
              <a:rPr lang="hu-HU" sz="2400" dirty="0" smtClean="0">
                <a:latin typeface="+mn-lt"/>
              </a:rPr>
              <a:t> nyilatkozat ne legyen külön se az adásvételi, se a haszonbérleti szerződésekhez.</a:t>
            </a:r>
          </a:p>
          <a:p>
            <a:endParaRPr lang="hu-HU" sz="2400" dirty="0" smtClean="0">
              <a:latin typeface="+mn-lt"/>
            </a:endParaRPr>
          </a:p>
          <a:p>
            <a:pPr algn="just"/>
            <a:r>
              <a:rPr lang="hu-HU" sz="2400" dirty="0" smtClean="0">
                <a:latin typeface="+mn-lt"/>
              </a:rPr>
              <a:t>Ez nagymértékben lecsökkentené a megtagadások, eljárás megszüntetések számát.</a:t>
            </a:r>
          </a:p>
          <a:p>
            <a:pPr algn="just"/>
            <a:endParaRPr lang="hu-HU" sz="2400" dirty="0" smtClean="0">
              <a:latin typeface="+mn-lt"/>
            </a:endParaRPr>
          </a:p>
          <a:p>
            <a:pPr algn="just">
              <a:buFont typeface="Wingdings" pitchFamily="2" charset="2"/>
              <a:buChar char="v"/>
            </a:pPr>
            <a:r>
              <a:rPr lang="hu-HU" sz="2400" dirty="0" smtClean="0">
                <a:latin typeface="+mn-lt"/>
              </a:rPr>
              <a:t> </a:t>
            </a:r>
            <a:r>
              <a:rPr lang="hu-HU" sz="2400" u="sng" dirty="0" smtClean="0">
                <a:latin typeface="+mn-lt"/>
              </a:rPr>
              <a:t>Határidők betartása:</a:t>
            </a:r>
            <a:r>
              <a:rPr lang="hu-HU" sz="2400" dirty="0" smtClean="0">
                <a:latin typeface="+mn-lt"/>
              </a:rPr>
              <a:t> </a:t>
            </a:r>
            <a:r>
              <a:rPr lang="hu-HU" sz="2400" smtClean="0">
                <a:latin typeface="+mn-lt"/>
              </a:rPr>
              <a:t>ne sértse </a:t>
            </a:r>
            <a:r>
              <a:rPr lang="hu-HU" sz="2400" dirty="0" smtClean="0">
                <a:latin typeface="+mn-lt"/>
              </a:rPr>
              <a:t>az ügyfelek érdekét az indokolatlan késedelem (hitel, támogatás, művelésbe vétel eltolódása).</a:t>
            </a:r>
          </a:p>
          <a:p>
            <a:pPr algn="just"/>
            <a:endParaRPr lang="hu-HU" sz="2400" dirty="0" smtClean="0">
              <a:latin typeface="+mn-lt"/>
            </a:endParaRPr>
          </a:p>
          <a:p>
            <a:pPr algn="just"/>
            <a:endParaRPr lang="hu-HU" sz="2400" dirty="0" smtClean="0">
              <a:latin typeface="+mn-lt"/>
            </a:endParaRPr>
          </a:p>
          <a:p>
            <a:pPr algn="just"/>
            <a:endParaRPr lang="hu-HU" sz="2400" dirty="0" smtClean="0">
              <a:latin typeface="+mn-lt"/>
            </a:endParaRPr>
          </a:p>
          <a:p>
            <a:pPr algn="just"/>
            <a:endParaRPr lang="hu-HU" sz="2400" dirty="0" smtClean="0">
              <a:latin typeface="+mn-lt"/>
            </a:endParaRPr>
          </a:p>
          <a:p>
            <a:pPr algn="just"/>
            <a:endParaRPr lang="hu-HU" sz="2400" dirty="0" smtClean="0">
              <a:latin typeface="+mn-lt"/>
            </a:endParaRPr>
          </a:p>
          <a:p>
            <a:pPr algn="just"/>
            <a:endParaRPr lang="hu-HU" sz="2400" dirty="0" smtClean="0">
              <a:latin typeface="+mn-lt"/>
            </a:endParaRPr>
          </a:p>
          <a:p>
            <a:endParaRPr lang="hu-HU" sz="2400" dirty="0" smtClean="0">
              <a:latin typeface="+mn-lt"/>
            </a:endParaRPr>
          </a:p>
          <a:p>
            <a:endParaRPr lang="hu-H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Dátum helye 3">
            <a:extLst>
              <a:ext uri="{FF2B5EF4-FFF2-40B4-BE49-F238E27FC236}">
                <a16:creationId xmlns="" xmlns:a16="http://schemas.microsoft.com/office/drawing/2014/main" id="{46648A53-49F4-4937-96F6-AB893193B95C}"/>
              </a:ext>
            </a:extLst>
          </p:cNvPr>
          <p:cNvSpPr>
            <a:spLocks noGrp="1"/>
          </p:cNvSpPr>
          <p:nvPr>
            <p:ph type="dt" sz="quarter" idx="10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hu-HU" dirty="0"/>
              <a:t>dr. Szerdahelyi Ágnes</a:t>
            </a:r>
          </a:p>
        </p:txBody>
      </p:sp>
      <p:sp>
        <p:nvSpPr>
          <p:cNvPr id="18436" name="Dia számának helye 5">
            <a:extLst>
              <a:ext uri="{FF2B5EF4-FFF2-40B4-BE49-F238E27FC236}">
                <a16:creationId xmlns="" xmlns:a16="http://schemas.microsoft.com/office/drawing/2014/main" id="{529C8896-B8ED-4C30-B031-D57F8C0BD8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>
            <a:norm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4CE326DB-63D3-4EBE-99F9-EB7218FD6C10}" type="slidenum">
              <a:rPr lang="hu-HU" altLang="en-US">
                <a:solidFill>
                  <a:srgbClr val="045C75"/>
                </a:solidFill>
              </a:rPr>
              <a:pPr eaLnBrk="1" hangingPunct="1"/>
              <a:t>21</a:t>
            </a:fld>
            <a:endParaRPr lang="hu-HU" altLang="en-US">
              <a:solidFill>
                <a:srgbClr val="045C75"/>
              </a:solidFill>
            </a:endParaRPr>
          </a:p>
        </p:txBody>
      </p:sp>
      <p:cxnSp>
        <p:nvCxnSpPr>
          <p:cNvPr id="4" name="Egyenes összekötő 3">
            <a:extLst>
              <a:ext uri="{FF2B5EF4-FFF2-40B4-BE49-F238E27FC236}">
                <a16:creationId xmlns="" xmlns:a16="http://schemas.microsoft.com/office/drawing/2014/main" id="{1EDDCA09-8F90-41A0-B24D-0932D7F24061}"/>
              </a:ext>
            </a:extLst>
          </p:cNvPr>
          <p:cNvCxnSpPr/>
          <p:nvPr/>
        </p:nvCxnSpPr>
        <p:spPr>
          <a:xfrm>
            <a:off x="250825" y="755650"/>
            <a:ext cx="8640763" cy="0"/>
          </a:xfrm>
          <a:prstGeom prst="line">
            <a:avLst/>
          </a:prstGeom>
          <a:ln w="25400">
            <a:solidFill>
              <a:schemeClr val="accent1">
                <a:shade val="95000"/>
                <a:satMod val="105000"/>
              </a:schemeClr>
            </a:solidFill>
          </a:ln>
          <a:effectLst>
            <a:outerShdw blurRad="50800" dist="88900" dir="6600000" algn="ctr" rotWithShape="0">
              <a:srgbClr val="000000">
                <a:alpha val="80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Egyenes összekötő 4">
            <a:extLst>
              <a:ext uri="{FF2B5EF4-FFF2-40B4-BE49-F238E27FC236}">
                <a16:creationId xmlns="" xmlns:a16="http://schemas.microsoft.com/office/drawing/2014/main" id="{73184122-3F32-4973-8573-AFC9D8586A55}"/>
              </a:ext>
            </a:extLst>
          </p:cNvPr>
          <p:cNvCxnSpPr/>
          <p:nvPr/>
        </p:nvCxnSpPr>
        <p:spPr>
          <a:xfrm>
            <a:off x="250825" y="6048375"/>
            <a:ext cx="8640763" cy="0"/>
          </a:xfrm>
          <a:prstGeom prst="line">
            <a:avLst/>
          </a:prstGeom>
          <a:ln w="25400">
            <a:solidFill>
              <a:schemeClr val="accent1">
                <a:shade val="95000"/>
                <a:satMod val="105000"/>
              </a:schemeClr>
            </a:solidFill>
          </a:ln>
          <a:effectLst>
            <a:outerShdw blurRad="50800" dist="88900" dir="6600000" algn="ctr" rotWithShape="0">
              <a:srgbClr val="000000">
                <a:alpha val="80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Dia számának helye 8">
            <a:extLst>
              <a:ext uri="{FF2B5EF4-FFF2-40B4-BE49-F238E27FC236}">
                <a16:creationId xmlns="" xmlns:a16="http://schemas.microsoft.com/office/drawing/2014/main" id="{1836095A-7E92-4939-B47B-5E2E23CED6B2}"/>
              </a:ext>
            </a:extLst>
          </p:cNvPr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endParaRPr lang="hu-HU" altLang="en-US" sz="1200" dirty="0">
              <a:solidFill>
                <a:srgbClr val="898989"/>
              </a:solidFill>
              <a:latin typeface="Constantia" panose="02030602050306030303" pitchFamily="18" charset="0"/>
            </a:endParaRPr>
          </a:p>
        </p:txBody>
      </p:sp>
      <p:sp>
        <p:nvSpPr>
          <p:cNvPr id="8" name="Cím 7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2652142"/>
          </a:xfrm>
        </p:spPr>
        <p:txBody>
          <a:bodyPr/>
          <a:lstStyle/>
          <a:p>
            <a:pPr algn="ctr"/>
            <a:r>
              <a:rPr lang="hu-HU" dirty="0" smtClean="0">
                <a:latin typeface="+mn-lt"/>
              </a:rPr>
              <a:t/>
            </a:r>
            <a:br>
              <a:rPr lang="hu-HU" dirty="0" smtClean="0">
                <a:latin typeface="+mn-lt"/>
              </a:rPr>
            </a:br>
            <a:r>
              <a:rPr lang="hu-HU" dirty="0" smtClean="0">
                <a:latin typeface="+mn-lt"/>
              </a:rPr>
              <a:t/>
            </a:r>
            <a:br>
              <a:rPr lang="hu-HU" dirty="0" smtClean="0">
                <a:latin typeface="+mn-lt"/>
              </a:rPr>
            </a:br>
            <a:r>
              <a:rPr lang="hu-HU" dirty="0" smtClean="0">
                <a:latin typeface="+mn-lt"/>
              </a:rPr>
              <a:t>Köszönöm a figyelmet!</a:t>
            </a:r>
            <a:endParaRPr lang="hu-HU" dirty="0">
              <a:latin typeface="+mn-lt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artalom helye 2">
            <a:extLst>
              <a:ext uri="{FF2B5EF4-FFF2-40B4-BE49-F238E27FC236}">
                <a16:creationId xmlns="" xmlns:a16="http://schemas.microsoft.com/office/drawing/2014/main" id="{7F46ED70-5AEE-4A2C-9EDB-C0F410D7B9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544" y="548680"/>
            <a:ext cx="7992888" cy="5688632"/>
          </a:xfrm>
        </p:spPr>
        <p:txBody>
          <a:bodyPr>
            <a:normAutofit fontScale="92500" lnSpcReduction="10000"/>
          </a:bodyPr>
          <a:lstStyle/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Symbol" pitchFamily="18" charset="2"/>
              <a:buNone/>
              <a:defRPr/>
            </a:pPr>
            <a:endParaRPr lang="hu-HU" altLang="hu-HU" b="1" dirty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Symbol" pitchFamily="18" charset="2"/>
              <a:buNone/>
              <a:defRPr/>
            </a:pPr>
            <a:r>
              <a:rPr lang="hu-HU" altLang="hu-HU" b="1" dirty="0">
                <a:solidFill>
                  <a:schemeClr val="accent2">
                    <a:lumMod val="75000"/>
                  </a:schemeClr>
                </a:solidFill>
              </a:rPr>
              <a:t>Miket módosít?</a:t>
            </a:r>
          </a:p>
          <a:p>
            <a:pPr marL="274320" indent="-274320" algn="ctr" eaLnBrk="1" fontAlgn="auto" hangingPunct="1">
              <a:spcAft>
                <a:spcPts val="0"/>
              </a:spcAft>
              <a:buClr>
                <a:schemeClr val="accent3"/>
              </a:buClr>
              <a:buFont typeface="Symbol" pitchFamily="18" charset="2"/>
              <a:buNone/>
              <a:defRPr/>
            </a:pPr>
            <a:endParaRPr lang="hu-HU" altLang="hu-HU" b="1" dirty="0"/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hu-HU" dirty="0"/>
              <a:t>-</a:t>
            </a:r>
            <a:r>
              <a:rPr lang="hu-HU" i="1" dirty="0"/>
              <a:t>az ingatlan-nyilvántartásról szóló 1997. évi CXLI. törvény </a:t>
            </a:r>
            <a:r>
              <a:rPr lang="hu-HU" dirty="0"/>
              <a:t>(a továbbiakban: </a:t>
            </a:r>
            <a:r>
              <a:rPr lang="hu-HU" b="1" dirty="0" err="1"/>
              <a:t>Inytv</a:t>
            </a:r>
            <a:r>
              <a:rPr lang="hu-HU" b="1" dirty="0"/>
              <a:t>.</a:t>
            </a:r>
            <a:r>
              <a:rPr lang="hu-HU" dirty="0"/>
              <a:t>)</a:t>
            </a: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hu-HU" i="1" dirty="0"/>
              <a:t>-a termőföld védelméről szóló 2007. évi CXXIX. Törvény</a:t>
            </a:r>
            <a:endParaRPr lang="hu-HU" dirty="0"/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hu-HU" i="1" dirty="0"/>
              <a:t>-a hagyatéki eljárásról szóló 2010. évi XXXVIII. Törvény</a:t>
            </a:r>
            <a:endParaRPr lang="hu-HU" dirty="0"/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hu-HU" i="1" dirty="0"/>
              <a:t>-a Nemzeti Földalapról szóló 2010. évi LXXXVII. Törvény</a:t>
            </a:r>
            <a:endParaRPr lang="hu-HU" dirty="0"/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hu-HU" i="1" dirty="0"/>
              <a:t>-a mező- és erdőgazdasági földek forgalmáról szóló 2013. évi CXXII. törvény</a:t>
            </a:r>
            <a:r>
              <a:rPr lang="hu-HU" dirty="0"/>
              <a:t> (a továbbiakban: </a:t>
            </a:r>
            <a:r>
              <a:rPr lang="hu-HU" b="1" dirty="0"/>
              <a:t>Földforgalmi tv.</a:t>
            </a:r>
            <a:r>
              <a:rPr lang="hu-HU" dirty="0"/>
              <a:t>), </a:t>
            </a: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hu-HU" i="1" dirty="0"/>
              <a:t>-a mező- és erdőgazdasági földek forgalmáról szóló 2013. évi CXXII. törvénnyel összefüggő egyes rendelkezésekről és átmeneti szabályokról szóló 2013. évi CCXII. törvény</a:t>
            </a:r>
            <a:r>
              <a:rPr lang="hu-HU" dirty="0"/>
              <a:t> (a továbbiakban: </a:t>
            </a:r>
            <a:r>
              <a:rPr lang="hu-HU" b="1" dirty="0" err="1"/>
              <a:t>Fétv</a:t>
            </a:r>
            <a:r>
              <a:rPr lang="hu-HU" b="1" dirty="0"/>
              <a:t>.</a:t>
            </a:r>
            <a:r>
              <a:rPr lang="hu-HU" dirty="0"/>
              <a:t>)</a:t>
            </a:r>
            <a:endParaRPr lang="hu-HU" altLang="hu-HU" b="1" dirty="0"/>
          </a:p>
          <a:p>
            <a:pPr marL="274320" indent="-274320" algn="ctr" eaLnBrk="1" fontAlgn="auto" hangingPunct="1">
              <a:spcAft>
                <a:spcPts val="0"/>
              </a:spcAft>
              <a:buClr>
                <a:schemeClr val="accent3"/>
              </a:buClr>
              <a:buFont typeface="Symbol" pitchFamily="18" charset="2"/>
              <a:buNone/>
              <a:defRPr/>
            </a:pPr>
            <a:endParaRPr lang="hu-HU" altLang="hu-HU" b="1" dirty="0"/>
          </a:p>
          <a:p>
            <a:pPr marL="274320" indent="-274320" algn="ctr" eaLnBrk="1" fontAlgn="auto" hangingPunct="1">
              <a:spcAft>
                <a:spcPts val="0"/>
              </a:spcAft>
              <a:buClr>
                <a:schemeClr val="accent3"/>
              </a:buClr>
              <a:buFont typeface="Symbol" pitchFamily="18" charset="2"/>
              <a:buNone/>
              <a:defRPr/>
            </a:pPr>
            <a:endParaRPr lang="hu-HU" altLang="hu-HU" b="1" dirty="0"/>
          </a:p>
        </p:txBody>
      </p:sp>
      <p:sp>
        <p:nvSpPr>
          <p:cNvPr id="9219" name="Dia számának helye 5">
            <a:extLst>
              <a:ext uri="{FF2B5EF4-FFF2-40B4-BE49-F238E27FC236}">
                <a16:creationId xmlns="" xmlns:a16="http://schemas.microsoft.com/office/drawing/2014/main" id="{DB020E59-42DF-4A73-A58D-F2E70A2951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>
            <a:norm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5FC98CD3-5777-4530-91DC-0F48085F799B}" type="slidenum">
              <a:rPr lang="hu-HU" altLang="en-US">
                <a:solidFill>
                  <a:srgbClr val="045C75"/>
                </a:solidFill>
              </a:rPr>
              <a:pPr eaLnBrk="1" hangingPunct="1"/>
              <a:t>3</a:t>
            </a:fld>
            <a:endParaRPr lang="hu-HU" altLang="en-US">
              <a:solidFill>
                <a:srgbClr val="045C75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artalom helye 2">
            <a:extLst>
              <a:ext uri="{FF2B5EF4-FFF2-40B4-BE49-F238E27FC236}">
                <a16:creationId xmlns="" xmlns:a16="http://schemas.microsoft.com/office/drawing/2014/main" id="{ECC34DAF-17AD-4255-B3A9-F760830F00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549275"/>
            <a:ext cx="8229600" cy="6192838"/>
          </a:xfrm>
        </p:spPr>
        <p:txBody>
          <a:bodyPr>
            <a:normAutofit/>
          </a:bodyPr>
          <a:lstStyle/>
          <a:p>
            <a:pPr marL="0" indent="0" algn="ctr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hu-HU" b="1" dirty="0" smtClean="0">
                <a:solidFill>
                  <a:schemeClr val="accent2">
                    <a:lumMod val="75000"/>
                  </a:schemeClr>
                </a:solidFill>
                <a:latin typeface="Constantia"/>
                <a:cs typeface="Arial"/>
              </a:rPr>
              <a:t>A termelőszövetkezeti </a:t>
            </a:r>
            <a:r>
              <a:rPr lang="hu-HU" b="1" dirty="0" err="1" smtClean="0">
                <a:solidFill>
                  <a:schemeClr val="accent2">
                    <a:lumMod val="75000"/>
                  </a:schemeClr>
                </a:solidFill>
                <a:latin typeface="Constantia"/>
                <a:cs typeface="Arial"/>
              </a:rPr>
              <a:t>részaránytulajdonok</a:t>
            </a:r>
            <a:r>
              <a:rPr lang="hu-HU" b="1" dirty="0" smtClean="0">
                <a:solidFill>
                  <a:schemeClr val="accent2">
                    <a:lumMod val="75000"/>
                  </a:schemeClr>
                </a:solidFill>
                <a:latin typeface="Constantia"/>
                <a:cs typeface="Arial"/>
              </a:rPr>
              <a:t> rendezése</a:t>
            </a:r>
            <a:endParaRPr lang="hu-HU" dirty="0" smtClean="0"/>
          </a:p>
          <a:p>
            <a:pPr marL="0" indent="0" algn="just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hu-HU" sz="2200" dirty="0" smtClean="0"/>
              <a:t>Azon földrészlet, amelyre az ingatlan-nyilvántartás szerint </a:t>
            </a:r>
            <a:r>
              <a:rPr lang="hu-HU" sz="2200" b="1" dirty="0" smtClean="0"/>
              <a:t>termelőszövetkezeti földhasználati jog</a:t>
            </a:r>
            <a:r>
              <a:rPr lang="hu-HU" sz="2200" dirty="0" smtClean="0"/>
              <a:t> van bejegyezve 2021. január 1-jén a törvény erejénél fogva </a:t>
            </a:r>
            <a:r>
              <a:rPr lang="hu-HU" sz="2200" b="1" dirty="0" smtClean="0"/>
              <a:t>az állam tulajdonába</a:t>
            </a:r>
            <a:r>
              <a:rPr lang="hu-HU" sz="2200" dirty="0" smtClean="0"/>
              <a:t> és a Nemzeti Földalapba </a:t>
            </a:r>
            <a:r>
              <a:rPr lang="hu-HU" sz="2200" b="1" dirty="0" smtClean="0"/>
              <a:t>kerül</a:t>
            </a:r>
            <a:r>
              <a:rPr lang="hu-HU" sz="2200" dirty="0" smtClean="0"/>
              <a:t>.</a:t>
            </a:r>
            <a:endParaRPr lang="en-US" sz="2200" dirty="0" smtClean="0"/>
          </a:p>
          <a:p>
            <a:pPr marL="0" indent="0" algn="just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hu-HU" sz="2200" dirty="0" smtClean="0"/>
              <a:t>A földrészleteken fennálló jogok és tények néhány kivételtől eltekintve megszűnnek.</a:t>
            </a:r>
          </a:p>
          <a:p>
            <a:pPr marL="0" indent="0" algn="just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hu-HU" sz="2200" dirty="0" smtClean="0"/>
              <a:t>A termelőszövetkezeti részarány tulajdonnal rendelkezők — a részarány-tulajdont nyilvántartó ingatlanügyi hatósághoz benyújtott kérelem alapján — </a:t>
            </a:r>
            <a:r>
              <a:rPr lang="hu-HU" sz="2200" b="1" dirty="0" smtClean="0"/>
              <a:t>kártalanításban részesülnek</a:t>
            </a:r>
            <a:r>
              <a:rPr lang="hu-HU" sz="2200" dirty="0" smtClean="0"/>
              <a:t>. Mértéke 50.000 Ft/aranykorona. </a:t>
            </a:r>
            <a:endParaRPr lang="hu-HU" sz="2200" dirty="0"/>
          </a:p>
        </p:txBody>
      </p:sp>
      <p:sp>
        <p:nvSpPr>
          <p:cNvPr id="11267" name="Dia számának helye 5">
            <a:extLst>
              <a:ext uri="{FF2B5EF4-FFF2-40B4-BE49-F238E27FC236}">
                <a16:creationId xmlns="" xmlns:a16="http://schemas.microsoft.com/office/drawing/2014/main" id="{265F9213-4927-4ACF-B52A-C79AE2E5E3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>
            <a:norm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F22C4B4C-CAA6-4B60-BF18-99B2D777D60B}" type="slidenum">
              <a:rPr lang="hu-HU" altLang="en-US">
                <a:solidFill>
                  <a:srgbClr val="045C75"/>
                </a:solidFill>
              </a:rPr>
              <a:pPr eaLnBrk="1" hangingPunct="1"/>
              <a:t>4</a:t>
            </a:fld>
            <a:endParaRPr lang="hu-HU" altLang="en-US">
              <a:solidFill>
                <a:srgbClr val="045C75"/>
              </a:solidFill>
            </a:endParaRPr>
          </a:p>
        </p:txBody>
      </p:sp>
      <p:pic>
        <p:nvPicPr>
          <p:cNvPr id="2" name="Picture 2" descr="Wheat field at dusk">
            <a:extLst>
              <a:ext uri="{FF2B5EF4-FFF2-40B4-BE49-F238E27FC236}">
                <a16:creationId xmlns="" xmlns:a16="http://schemas.microsoft.com/office/drawing/2014/main" id="{DB11066F-575A-49F9-AB82-E6283BE5E39F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03848" y="5013176"/>
            <a:ext cx="2753221" cy="1702194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="" xmlns:a16="http://schemas.microsoft.com/office/drawing/2014/main" id="{F6A63E9D-71AF-4A11-A2DF-E5A6FE2A8C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C3484-98BE-4D90-B34A-2A394A21A1F8}" type="slidenum">
              <a:rPr lang="hu-HU" altLang="en-US"/>
              <a:pPr/>
              <a:t>5</a:t>
            </a:fld>
            <a:endParaRPr lang="hu-HU" altLang="en-US"/>
          </a:p>
        </p:txBody>
      </p:sp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1BB3F481-EBD2-40AD-8D95-0AAF2368514E}"/>
              </a:ext>
            </a:extLst>
          </p:cNvPr>
          <p:cNvSpPr txBox="1"/>
          <p:nvPr/>
        </p:nvSpPr>
        <p:spPr>
          <a:xfrm>
            <a:off x="616644" y="1020056"/>
            <a:ext cx="7814660" cy="418576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600" b="1" dirty="0" err="1">
                <a:solidFill>
                  <a:schemeClr val="accent2">
                    <a:lumMod val="75000"/>
                  </a:schemeClr>
                </a:solidFill>
                <a:latin typeface="Constantia"/>
                <a:cs typeface="Arial"/>
              </a:rPr>
              <a:t>Változás</a:t>
            </a:r>
            <a:r>
              <a:rPr lang="en-US" sz="2600" b="1" dirty="0">
                <a:solidFill>
                  <a:schemeClr val="accent2">
                    <a:lumMod val="75000"/>
                  </a:schemeClr>
                </a:solidFill>
                <a:latin typeface="Constantia"/>
                <a:cs typeface="Arial"/>
              </a:rPr>
              <a:t> </a:t>
            </a:r>
            <a:r>
              <a:rPr lang="en-US" sz="2600" b="1" dirty="0" err="1">
                <a:solidFill>
                  <a:schemeClr val="accent2">
                    <a:lumMod val="75000"/>
                  </a:schemeClr>
                </a:solidFill>
                <a:latin typeface="Constantia"/>
                <a:cs typeface="Arial"/>
              </a:rPr>
              <a:t>az</a:t>
            </a:r>
            <a:r>
              <a:rPr lang="en-US" sz="2600" b="1" dirty="0">
                <a:solidFill>
                  <a:schemeClr val="accent2">
                    <a:lumMod val="75000"/>
                  </a:schemeClr>
                </a:solidFill>
                <a:latin typeface="Constantia"/>
                <a:cs typeface="Arial"/>
              </a:rPr>
              <a:t> </a:t>
            </a:r>
            <a:r>
              <a:rPr lang="en-US" sz="2600" b="1" dirty="0" err="1">
                <a:solidFill>
                  <a:schemeClr val="accent2">
                    <a:lumMod val="75000"/>
                  </a:schemeClr>
                </a:solidFill>
                <a:latin typeface="Constantia"/>
                <a:cs typeface="Arial"/>
              </a:rPr>
              <a:t>Inytv.-</a:t>
            </a:r>
            <a:r>
              <a:rPr lang="en-US" sz="2600" b="1" dirty="0" err="1" smtClean="0">
                <a:solidFill>
                  <a:schemeClr val="accent2">
                    <a:lumMod val="75000"/>
                  </a:schemeClr>
                </a:solidFill>
                <a:latin typeface="Constantia"/>
                <a:cs typeface="Arial"/>
              </a:rPr>
              <a:t>ben</a:t>
            </a:r>
            <a:endParaRPr lang="en-US" sz="2600" b="1" dirty="0">
              <a:solidFill>
                <a:schemeClr val="accent2">
                  <a:lumMod val="75000"/>
                </a:schemeClr>
              </a:solidFill>
              <a:latin typeface="Constantia"/>
              <a:cs typeface="Arial"/>
            </a:endParaRPr>
          </a:p>
          <a:p>
            <a:pPr algn="just"/>
            <a:endParaRPr lang="en-US" sz="2000" dirty="0">
              <a:latin typeface="Constantia"/>
              <a:cs typeface="Arial"/>
            </a:endParaRPr>
          </a:p>
          <a:p>
            <a:pPr algn="just"/>
            <a:r>
              <a:rPr lang="en-US" sz="2200" dirty="0">
                <a:latin typeface="Constantia"/>
                <a:cs typeface="Arial"/>
              </a:rPr>
              <a:t>Az </a:t>
            </a:r>
            <a:r>
              <a:rPr lang="en-US" sz="2200" dirty="0" err="1">
                <a:latin typeface="Constantia"/>
                <a:cs typeface="Arial"/>
              </a:rPr>
              <a:t>ingatlan-nyilvántartásban</a:t>
            </a:r>
            <a:r>
              <a:rPr lang="en-US" sz="2200" dirty="0">
                <a:latin typeface="Constantia"/>
                <a:cs typeface="Arial"/>
              </a:rPr>
              <a:t> </a:t>
            </a:r>
            <a:r>
              <a:rPr lang="en-US" sz="2200" b="1" dirty="0" err="1">
                <a:latin typeface="Constantia"/>
                <a:cs typeface="Arial"/>
              </a:rPr>
              <a:t>tartós</a:t>
            </a:r>
            <a:r>
              <a:rPr lang="en-US" sz="2200" b="1" dirty="0">
                <a:latin typeface="Constantia"/>
                <a:cs typeface="Arial"/>
              </a:rPr>
              <a:t> </a:t>
            </a:r>
            <a:r>
              <a:rPr lang="en-US" sz="2200" b="1" dirty="0" err="1">
                <a:latin typeface="Constantia"/>
                <a:cs typeface="Arial"/>
              </a:rPr>
              <a:t>földhasználóként</a:t>
            </a:r>
            <a:r>
              <a:rPr lang="en-US" sz="2200" dirty="0">
                <a:latin typeface="Constantia"/>
                <a:cs typeface="Arial"/>
              </a:rPr>
              <a:t>, </a:t>
            </a:r>
            <a:r>
              <a:rPr lang="en-US" sz="2200" dirty="0" err="1">
                <a:latin typeface="Constantia"/>
                <a:cs typeface="Arial"/>
              </a:rPr>
              <a:t>illetve</a:t>
            </a:r>
            <a:r>
              <a:rPr lang="en-US" sz="2200" dirty="0">
                <a:latin typeface="Constantia"/>
                <a:cs typeface="Arial"/>
              </a:rPr>
              <a:t> </a:t>
            </a:r>
            <a:r>
              <a:rPr lang="en-US" sz="2200" dirty="0" err="1">
                <a:latin typeface="Constantia"/>
                <a:cs typeface="Arial"/>
              </a:rPr>
              <a:t>ingyenes</a:t>
            </a:r>
            <a:r>
              <a:rPr lang="en-US" sz="2200" dirty="0">
                <a:latin typeface="Constantia"/>
                <a:cs typeface="Arial"/>
              </a:rPr>
              <a:t> </a:t>
            </a:r>
            <a:r>
              <a:rPr lang="en-US" sz="2200" b="1" dirty="0" err="1">
                <a:latin typeface="Constantia"/>
                <a:cs typeface="Arial"/>
              </a:rPr>
              <a:t>örökhasználóként</a:t>
            </a:r>
            <a:r>
              <a:rPr lang="en-US" sz="2200" dirty="0">
                <a:latin typeface="Constantia"/>
                <a:cs typeface="Arial"/>
              </a:rPr>
              <a:t> </a:t>
            </a:r>
            <a:r>
              <a:rPr lang="en-US" sz="2200" dirty="0" err="1">
                <a:latin typeface="Constantia"/>
                <a:cs typeface="Arial"/>
              </a:rPr>
              <a:t>bejegyzett</a:t>
            </a:r>
            <a:r>
              <a:rPr lang="en-US" sz="2200" dirty="0">
                <a:latin typeface="Constantia"/>
                <a:cs typeface="Arial"/>
              </a:rPr>
              <a:t> </a:t>
            </a:r>
            <a:r>
              <a:rPr lang="en-US" sz="2200" dirty="0" err="1">
                <a:latin typeface="Constantia"/>
                <a:cs typeface="Arial"/>
              </a:rPr>
              <a:t>személyek</a:t>
            </a:r>
            <a:r>
              <a:rPr lang="en-US" sz="2200" dirty="0">
                <a:latin typeface="Constantia"/>
                <a:cs typeface="Arial"/>
              </a:rPr>
              <a:t> </a:t>
            </a:r>
            <a:r>
              <a:rPr lang="en-US" sz="2200" dirty="0" err="1">
                <a:latin typeface="Constantia"/>
                <a:cs typeface="Arial"/>
              </a:rPr>
              <a:t>tulajdonába</a:t>
            </a:r>
            <a:r>
              <a:rPr lang="en-US" sz="2200" dirty="0">
                <a:latin typeface="Constantia"/>
                <a:cs typeface="Arial"/>
              </a:rPr>
              <a:t> </a:t>
            </a:r>
            <a:r>
              <a:rPr lang="en-US" sz="2200" dirty="0" err="1">
                <a:latin typeface="Constantia"/>
                <a:cs typeface="Arial"/>
              </a:rPr>
              <a:t>került</a:t>
            </a:r>
            <a:r>
              <a:rPr lang="en-US" sz="2200" dirty="0">
                <a:latin typeface="Constantia"/>
                <a:cs typeface="Arial"/>
              </a:rPr>
              <a:t> </a:t>
            </a:r>
            <a:r>
              <a:rPr lang="en-US" sz="2200" dirty="0" err="1">
                <a:latin typeface="Constantia"/>
                <a:cs typeface="Arial"/>
              </a:rPr>
              <a:t>ingatlanok</a:t>
            </a:r>
            <a:r>
              <a:rPr lang="en-US" sz="2200" dirty="0">
                <a:latin typeface="Constantia"/>
                <a:cs typeface="Arial"/>
              </a:rPr>
              <a:t> </a:t>
            </a:r>
            <a:r>
              <a:rPr lang="en-US" sz="2200" b="1" dirty="0" err="1">
                <a:latin typeface="Constantia"/>
                <a:cs typeface="Arial"/>
              </a:rPr>
              <a:t>tulajdonjogát</a:t>
            </a:r>
            <a:r>
              <a:rPr lang="en-US" sz="2200" dirty="0">
                <a:latin typeface="Constantia"/>
                <a:cs typeface="Arial"/>
              </a:rPr>
              <a:t> </a:t>
            </a:r>
            <a:r>
              <a:rPr lang="en-US" sz="2200" dirty="0" err="1">
                <a:latin typeface="Constantia"/>
                <a:cs typeface="Arial"/>
              </a:rPr>
              <a:t>az</a:t>
            </a:r>
            <a:r>
              <a:rPr lang="en-US" sz="2200" dirty="0">
                <a:latin typeface="Constantia"/>
                <a:cs typeface="Arial"/>
              </a:rPr>
              <a:t> </a:t>
            </a:r>
            <a:r>
              <a:rPr lang="en-US" sz="2200" dirty="0" err="1">
                <a:latin typeface="Constantia"/>
                <a:cs typeface="Arial"/>
              </a:rPr>
              <a:t>ingatlanügyi</a:t>
            </a:r>
            <a:r>
              <a:rPr lang="en-US" sz="2200" dirty="0">
                <a:latin typeface="Constantia"/>
                <a:cs typeface="Arial"/>
              </a:rPr>
              <a:t> </a:t>
            </a:r>
            <a:r>
              <a:rPr lang="en-US" sz="2200" dirty="0" err="1">
                <a:latin typeface="Constantia"/>
                <a:cs typeface="Arial"/>
              </a:rPr>
              <a:t>hatóság</a:t>
            </a:r>
            <a:r>
              <a:rPr lang="en-US" sz="2200" dirty="0">
                <a:latin typeface="Constantia"/>
                <a:cs typeface="Arial"/>
              </a:rPr>
              <a:t> </a:t>
            </a:r>
            <a:r>
              <a:rPr lang="en-US" sz="2200" dirty="0" err="1">
                <a:latin typeface="Constantia"/>
                <a:cs typeface="Arial"/>
              </a:rPr>
              <a:t>legkésőbb</a:t>
            </a:r>
            <a:r>
              <a:rPr lang="en-US" sz="2200" dirty="0">
                <a:latin typeface="Constantia"/>
                <a:cs typeface="Arial"/>
              </a:rPr>
              <a:t> </a:t>
            </a:r>
            <a:r>
              <a:rPr lang="en-US" sz="2200" b="1" dirty="0">
                <a:latin typeface="Constantia"/>
                <a:cs typeface="Arial"/>
              </a:rPr>
              <a:t>2021. </a:t>
            </a:r>
            <a:r>
              <a:rPr lang="en-US" sz="2200" b="1" dirty="0" err="1">
                <a:latin typeface="Constantia"/>
                <a:cs typeface="Arial"/>
              </a:rPr>
              <a:t>január</a:t>
            </a:r>
            <a:r>
              <a:rPr lang="en-US" sz="2200" b="1" dirty="0">
                <a:latin typeface="Constantia"/>
                <a:cs typeface="Arial"/>
              </a:rPr>
              <a:t> 1-jéig hivatalból jegyzi be </a:t>
            </a:r>
            <a:r>
              <a:rPr lang="en-US" sz="2200" dirty="0">
                <a:latin typeface="Constantia"/>
                <a:cs typeface="Arial"/>
              </a:rPr>
              <a:t>az ingatlan-nyilvántartásba. </a:t>
            </a:r>
            <a:r>
              <a:rPr lang="hu-HU" sz="2200" dirty="0" smtClean="0">
                <a:latin typeface="Constantia"/>
                <a:cs typeface="Arial"/>
              </a:rPr>
              <a:t>(Korábban: kérelemre.)</a:t>
            </a:r>
          </a:p>
          <a:p>
            <a:pPr algn="just"/>
            <a:r>
              <a:rPr lang="en-US" sz="2200" dirty="0" err="1" smtClean="0">
                <a:latin typeface="Constantia"/>
                <a:cs typeface="Arial"/>
              </a:rPr>
              <a:t>Ezen</a:t>
            </a:r>
            <a:r>
              <a:rPr lang="en-US" sz="2200" dirty="0" smtClean="0">
                <a:latin typeface="Constantia"/>
                <a:cs typeface="Arial"/>
              </a:rPr>
              <a:t> </a:t>
            </a:r>
            <a:r>
              <a:rPr lang="en-US" sz="2200" dirty="0">
                <a:latin typeface="Constantia"/>
                <a:cs typeface="Arial"/>
              </a:rPr>
              <a:t>eljárások során, ha az ingatlanügyi </a:t>
            </a:r>
            <a:r>
              <a:rPr lang="en-US" sz="2200" dirty="0" err="1">
                <a:latin typeface="Constantia"/>
                <a:cs typeface="Arial"/>
              </a:rPr>
              <a:t>hatóság</a:t>
            </a:r>
            <a:r>
              <a:rPr lang="en-US" sz="2200" dirty="0">
                <a:latin typeface="Constantia"/>
                <a:cs typeface="Arial"/>
              </a:rPr>
              <a:t> </a:t>
            </a:r>
            <a:r>
              <a:rPr lang="en-US" sz="2200" dirty="0" err="1">
                <a:latin typeface="Constantia"/>
                <a:cs typeface="Arial"/>
              </a:rPr>
              <a:t>kétséget</a:t>
            </a:r>
            <a:r>
              <a:rPr lang="en-US" sz="2200" dirty="0">
                <a:latin typeface="Constantia"/>
                <a:cs typeface="Arial"/>
              </a:rPr>
              <a:t> </a:t>
            </a:r>
            <a:r>
              <a:rPr lang="en-US" sz="2200" dirty="0" err="1">
                <a:latin typeface="Constantia"/>
                <a:cs typeface="Arial"/>
              </a:rPr>
              <a:t>kizáróan</a:t>
            </a:r>
            <a:r>
              <a:rPr lang="en-US" sz="2200" dirty="0">
                <a:latin typeface="Constantia"/>
                <a:cs typeface="Arial"/>
              </a:rPr>
              <a:t> </a:t>
            </a:r>
            <a:r>
              <a:rPr lang="en-US" sz="2200" dirty="0" err="1">
                <a:latin typeface="Constantia"/>
                <a:cs typeface="Arial"/>
              </a:rPr>
              <a:t>tudomást</a:t>
            </a:r>
            <a:r>
              <a:rPr lang="en-US" sz="2200" dirty="0">
                <a:latin typeface="Constantia"/>
                <a:cs typeface="Arial"/>
              </a:rPr>
              <a:t> </a:t>
            </a:r>
            <a:r>
              <a:rPr lang="en-US" sz="2200" dirty="0" err="1">
                <a:latin typeface="Constantia"/>
                <a:cs typeface="Arial"/>
              </a:rPr>
              <a:t>szerez</a:t>
            </a:r>
            <a:r>
              <a:rPr lang="en-US" sz="2200" dirty="0">
                <a:latin typeface="Constantia"/>
                <a:cs typeface="Arial"/>
              </a:rPr>
              <a:t> a </a:t>
            </a:r>
            <a:r>
              <a:rPr lang="en-US" sz="2200" dirty="0" err="1">
                <a:latin typeface="Constantia"/>
                <a:cs typeface="Arial"/>
              </a:rPr>
              <a:t>tartós</a:t>
            </a:r>
            <a:r>
              <a:rPr lang="en-US" sz="2200" dirty="0">
                <a:latin typeface="Constantia"/>
                <a:cs typeface="Arial"/>
              </a:rPr>
              <a:t> </a:t>
            </a:r>
            <a:r>
              <a:rPr lang="en-US" sz="2200" dirty="0" err="1" smtClean="0">
                <a:latin typeface="Constantia"/>
                <a:cs typeface="Arial"/>
              </a:rPr>
              <a:t>földhasználóként</a:t>
            </a:r>
            <a:r>
              <a:rPr lang="en-US" sz="2200" dirty="0" smtClean="0">
                <a:latin typeface="Constantia"/>
                <a:cs typeface="Arial"/>
              </a:rPr>
              <a:t>/</a:t>
            </a:r>
            <a:r>
              <a:rPr lang="hu-HU" sz="2200" dirty="0" smtClean="0">
                <a:latin typeface="Constantia"/>
                <a:cs typeface="Arial"/>
              </a:rPr>
              <a:t> </a:t>
            </a:r>
            <a:r>
              <a:rPr lang="en-US" sz="2200" dirty="0" err="1" smtClean="0">
                <a:latin typeface="Constantia"/>
                <a:cs typeface="Arial"/>
              </a:rPr>
              <a:t>örökhasználóként</a:t>
            </a:r>
            <a:r>
              <a:rPr lang="en-US" sz="2200" dirty="0" smtClean="0">
                <a:latin typeface="Constantia"/>
                <a:cs typeface="Arial"/>
              </a:rPr>
              <a:t> </a:t>
            </a:r>
            <a:r>
              <a:rPr lang="en-US" sz="2200" dirty="0" err="1">
                <a:latin typeface="Constantia"/>
                <a:cs typeface="Arial"/>
              </a:rPr>
              <a:t>bejegyzett</a:t>
            </a:r>
            <a:r>
              <a:rPr lang="en-US" sz="2200" dirty="0">
                <a:latin typeface="Constantia"/>
                <a:cs typeface="Arial"/>
              </a:rPr>
              <a:t> </a:t>
            </a:r>
            <a:r>
              <a:rPr lang="en-US" sz="2200" dirty="0" err="1">
                <a:latin typeface="Constantia"/>
                <a:cs typeface="Arial"/>
              </a:rPr>
              <a:t>személy</a:t>
            </a:r>
            <a:r>
              <a:rPr lang="en-US" sz="2200" dirty="0">
                <a:latin typeface="Constantia"/>
                <a:cs typeface="Arial"/>
              </a:rPr>
              <a:t> </a:t>
            </a:r>
            <a:r>
              <a:rPr lang="en-US" sz="2200" dirty="0" err="1">
                <a:latin typeface="Constantia"/>
                <a:cs typeface="Arial"/>
              </a:rPr>
              <a:t>elhalálozásáról</a:t>
            </a:r>
            <a:r>
              <a:rPr lang="en-US" sz="2200" dirty="0">
                <a:latin typeface="Constantia"/>
                <a:cs typeface="Arial"/>
              </a:rPr>
              <a:t>, </a:t>
            </a:r>
            <a:r>
              <a:rPr lang="en-US" sz="2200" b="1" dirty="0" err="1">
                <a:latin typeface="Constantia"/>
                <a:cs typeface="Arial"/>
              </a:rPr>
              <a:t>hivatalból</a:t>
            </a:r>
            <a:r>
              <a:rPr lang="en-US" sz="2200" b="1" dirty="0">
                <a:latin typeface="Constantia"/>
                <a:cs typeface="Arial"/>
              </a:rPr>
              <a:t> </a:t>
            </a:r>
            <a:r>
              <a:rPr lang="en-US" sz="2200" b="1" dirty="0" err="1">
                <a:latin typeface="Constantia"/>
                <a:cs typeface="Arial"/>
              </a:rPr>
              <a:t>értesíti</a:t>
            </a:r>
            <a:r>
              <a:rPr lang="en-US" sz="2200" b="1" dirty="0">
                <a:latin typeface="Constantia"/>
                <a:cs typeface="Arial"/>
              </a:rPr>
              <a:t> a </a:t>
            </a:r>
            <a:r>
              <a:rPr lang="en-US" sz="2200" b="1" dirty="0" err="1">
                <a:latin typeface="Constantia"/>
                <a:cs typeface="Arial"/>
              </a:rPr>
              <a:t>jegyzőt</a:t>
            </a:r>
            <a:r>
              <a:rPr lang="en-US" sz="2200" b="1" dirty="0">
                <a:latin typeface="Constantia"/>
                <a:cs typeface="Arial"/>
              </a:rPr>
              <a:t> a </a:t>
            </a:r>
            <a:r>
              <a:rPr lang="en-US" sz="2200" b="1" u="sng" dirty="0" err="1">
                <a:latin typeface="Constantia"/>
                <a:cs typeface="Arial"/>
              </a:rPr>
              <a:t>hagyatéki</a:t>
            </a:r>
            <a:r>
              <a:rPr lang="en-US" sz="2200" b="1" u="sng" dirty="0">
                <a:latin typeface="Constantia"/>
                <a:cs typeface="Arial"/>
              </a:rPr>
              <a:t> </a:t>
            </a:r>
            <a:r>
              <a:rPr lang="en-US" sz="2200" b="1" u="sng" dirty="0" err="1">
                <a:latin typeface="Constantia"/>
                <a:cs typeface="Arial"/>
              </a:rPr>
              <a:t>eljárás</a:t>
            </a:r>
            <a:r>
              <a:rPr lang="en-US" sz="2200" b="1" u="sng" dirty="0">
                <a:latin typeface="Constantia"/>
                <a:cs typeface="Arial"/>
              </a:rPr>
              <a:t> </a:t>
            </a:r>
            <a:r>
              <a:rPr lang="en-US" sz="2200" b="1" u="sng" dirty="0" err="1">
                <a:latin typeface="Constantia"/>
                <a:cs typeface="Arial"/>
              </a:rPr>
              <a:t>vagy</a:t>
            </a:r>
            <a:r>
              <a:rPr lang="en-US" sz="2200" b="1" u="sng" dirty="0">
                <a:latin typeface="Constantia"/>
                <a:cs typeface="Arial"/>
              </a:rPr>
              <a:t> a </a:t>
            </a:r>
            <a:r>
              <a:rPr lang="en-US" sz="2200" b="1" u="sng" dirty="0" err="1">
                <a:latin typeface="Constantia"/>
                <a:cs typeface="Arial"/>
              </a:rPr>
              <a:t>póthagyatéki</a:t>
            </a:r>
            <a:r>
              <a:rPr lang="en-US" sz="2200" b="1" u="sng" dirty="0">
                <a:latin typeface="Constantia"/>
                <a:cs typeface="Arial"/>
              </a:rPr>
              <a:t> </a:t>
            </a:r>
            <a:r>
              <a:rPr lang="en-US" sz="2200" b="1" u="sng" dirty="0" err="1">
                <a:latin typeface="Constantia"/>
                <a:cs typeface="Arial"/>
              </a:rPr>
              <a:t>eljárás</a:t>
            </a:r>
            <a:r>
              <a:rPr lang="en-US" sz="2200" b="1" u="sng" dirty="0">
                <a:latin typeface="Constantia"/>
                <a:cs typeface="Arial"/>
              </a:rPr>
              <a:t> </a:t>
            </a:r>
            <a:r>
              <a:rPr lang="en-US" sz="2200" b="1" u="sng" dirty="0" err="1">
                <a:latin typeface="Constantia"/>
                <a:cs typeface="Arial"/>
              </a:rPr>
              <a:t>megindítása</a:t>
            </a:r>
            <a:r>
              <a:rPr lang="en-US" sz="2200" b="1" u="sng" dirty="0">
                <a:latin typeface="Constantia"/>
                <a:cs typeface="Arial"/>
              </a:rPr>
              <a:t> </a:t>
            </a:r>
            <a:r>
              <a:rPr lang="en-US" sz="2200" b="1" u="sng" dirty="0" err="1">
                <a:latin typeface="Constantia"/>
                <a:cs typeface="Arial"/>
              </a:rPr>
              <a:t>céljából</a:t>
            </a:r>
            <a:r>
              <a:rPr lang="en-US" sz="2200" dirty="0" smtClean="0">
                <a:latin typeface="Constantia"/>
                <a:cs typeface="Arial"/>
              </a:rPr>
              <a:t>.</a:t>
            </a:r>
            <a:endParaRPr lang="en-US" sz="2200" dirty="0">
              <a:latin typeface="Constantia"/>
              <a:cs typeface="Arial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479000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artalom helye 2">
            <a:extLst>
              <a:ext uri="{FF2B5EF4-FFF2-40B4-BE49-F238E27FC236}">
                <a16:creationId xmlns="" xmlns:a16="http://schemas.microsoft.com/office/drawing/2014/main" id="{ADDF83F2-1B4B-484D-B86E-52384AE7CA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549275"/>
            <a:ext cx="8229600" cy="6192838"/>
          </a:xfrm>
        </p:spPr>
        <p:txBody>
          <a:bodyPr/>
          <a:lstStyle/>
          <a:p>
            <a:pPr algn="just">
              <a:buNone/>
            </a:pPr>
            <a:endParaRPr lang="hu-HU" altLang="hu-HU" b="1" dirty="0"/>
          </a:p>
          <a:p>
            <a:pPr eaLnBrk="1" hangingPunct="1">
              <a:buFont typeface="Symbol" panose="05050102010706020507" pitchFamily="18" charset="2"/>
              <a:buNone/>
            </a:pPr>
            <a:endParaRPr lang="hu-HU" altLang="en-US" dirty="0"/>
          </a:p>
        </p:txBody>
      </p:sp>
      <p:sp>
        <p:nvSpPr>
          <p:cNvPr id="13315" name="Dia számának helye 5">
            <a:extLst>
              <a:ext uri="{FF2B5EF4-FFF2-40B4-BE49-F238E27FC236}">
                <a16:creationId xmlns="" xmlns:a16="http://schemas.microsoft.com/office/drawing/2014/main" id="{C96B42F7-8833-4AEB-B73F-320975CF9F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>
            <a:norm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DE63801D-A552-4154-8968-191A7D33BD4A}" type="slidenum">
              <a:rPr lang="hu-HU" altLang="en-US">
                <a:solidFill>
                  <a:srgbClr val="045C75"/>
                </a:solidFill>
              </a:rPr>
              <a:pPr eaLnBrk="1" hangingPunct="1"/>
              <a:t>6</a:t>
            </a:fld>
            <a:endParaRPr lang="hu-HU" altLang="en-US">
              <a:solidFill>
                <a:srgbClr val="045C75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E9364812-C390-4BAB-9DBA-D7C36E903445}"/>
              </a:ext>
            </a:extLst>
          </p:cNvPr>
          <p:cNvSpPr txBox="1"/>
          <p:nvPr/>
        </p:nvSpPr>
        <p:spPr>
          <a:xfrm>
            <a:off x="625049" y="1076485"/>
            <a:ext cx="8170048" cy="437042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600" b="1" dirty="0" err="1">
                <a:solidFill>
                  <a:schemeClr val="accent2">
                    <a:lumMod val="75000"/>
                  </a:schemeClr>
                </a:solidFill>
                <a:latin typeface="Constantia"/>
                <a:cs typeface="Arial"/>
              </a:rPr>
              <a:t>Változás</a:t>
            </a:r>
            <a:r>
              <a:rPr lang="en-US" sz="2600" b="1" dirty="0">
                <a:solidFill>
                  <a:schemeClr val="accent2">
                    <a:lumMod val="75000"/>
                  </a:schemeClr>
                </a:solidFill>
                <a:latin typeface="Constantia"/>
                <a:cs typeface="Arial"/>
              </a:rPr>
              <a:t> a </a:t>
            </a:r>
            <a:r>
              <a:rPr lang="en-US" sz="2600" b="1" dirty="0" err="1">
                <a:solidFill>
                  <a:schemeClr val="accent2">
                    <a:lumMod val="75000"/>
                  </a:schemeClr>
                </a:solidFill>
                <a:latin typeface="Constantia"/>
                <a:cs typeface="Arial"/>
              </a:rPr>
              <a:t>Fétv</a:t>
            </a:r>
            <a:r>
              <a:rPr lang="en-US" sz="2600" b="1" dirty="0">
                <a:solidFill>
                  <a:schemeClr val="accent2">
                    <a:lumMod val="75000"/>
                  </a:schemeClr>
                </a:solidFill>
                <a:latin typeface="Constantia"/>
                <a:cs typeface="Arial"/>
              </a:rPr>
              <a:t>.-ben:</a:t>
            </a:r>
          </a:p>
          <a:p>
            <a:endParaRPr lang="en-US" dirty="0">
              <a:cs typeface="Arial"/>
            </a:endParaRPr>
          </a:p>
          <a:p>
            <a:pPr algn="just"/>
            <a:r>
              <a:rPr lang="en-US" sz="2600" dirty="0">
                <a:latin typeface="Constantia"/>
                <a:cs typeface="Arial"/>
              </a:rPr>
              <a:t>A </a:t>
            </a:r>
            <a:r>
              <a:rPr lang="en-US" sz="2600" dirty="0" err="1">
                <a:latin typeface="Constantia"/>
                <a:cs typeface="Arial"/>
              </a:rPr>
              <a:t>Fétv</a:t>
            </a:r>
            <a:r>
              <a:rPr lang="en-US" sz="2600" dirty="0">
                <a:latin typeface="Constantia"/>
                <a:cs typeface="Arial"/>
              </a:rPr>
              <a:t>.-t </a:t>
            </a:r>
            <a:r>
              <a:rPr lang="en-US" sz="2600" dirty="0" err="1">
                <a:latin typeface="Constantia"/>
                <a:cs typeface="Arial"/>
              </a:rPr>
              <a:t>érintő</a:t>
            </a:r>
            <a:r>
              <a:rPr lang="en-US" sz="2600" dirty="0">
                <a:latin typeface="Constantia"/>
                <a:cs typeface="Arial"/>
              </a:rPr>
              <a:t> </a:t>
            </a:r>
            <a:r>
              <a:rPr lang="en-US" sz="2600" dirty="0" err="1">
                <a:latin typeface="Constantia"/>
                <a:cs typeface="Arial"/>
              </a:rPr>
              <a:t>változás</a:t>
            </a:r>
            <a:r>
              <a:rPr lang="en-US" sz="2600" dirty="0">
                <a:latin typeface="Constantia"/>
                <a:cs typeface="Arial"/>
              </a:rPr>
              <a:t> </a:t>
            </a:r>
            <a:r>
              <a:rPr lang="en-US" sz="2600" dirty="0" err="1">
                <a:latin typeface="Constantia"/>
                <a:cs typeface="Arial"/>
              </a:rPr>
              <a:t>értelmében</a:t>
            </a:r>
            <a:r>
              <a:rPr lang="en-US" sz="2600" dirty="0">
                <a:latin typeface="Constantia"/>
                <a:cs typeface="Arial"/>
              </a:rPr>
              <a:t> </a:t>
            </a:r>
            <a:r>
              <a:rPr lang="en-US" sz="2600" dirty="0" err="1">
                <a:latin typeface="Constantia"/>
                <a:cs typeface="Arial"/>
              </a:rPr>
              <a:t>már</a:t>
            </a:r>
            <a:r>
              <a:rPr lang="en-US" sz="2600" dirty="0">
                <a:latin typeface="Constantia"/>
                <a:cs typeface="Arial"/>
              </a:rPr>
              <a:t> </a:t>
            </a:r>
            <a:r>
              <a:rPr lang="en-US" sz="2600" dirty="0" err="1">
                <a:latin typeface="Constantia"/>
                <a:cs typeface="Arial"/>
              </a:rPr>
              <a:t>nemcsak</a:t>
            </a:r>
            <a:r>
              <a:rPr lang="en-US" sz="2600" dirty="0">
                <a:latin typeface="Constantia"/>
                <a:cs typeface="Arial"/>
              </a:rPr>
              <a:t> </a:t>
            </a:r>
            <a:r>
              <a:rPr lang="en-US" sz="2600" dirty="0" err="1">
                <a:latin typeface="Constantia"/>
                <a:cs typeface="Arial"/>
              </a:rPr>
              <a:t>az</a:t>
            </a:r>
            <a:r>
              <a:rPr lang="en-US" sz="2600" dirty="0">
                <a:latin typeface="Constantia"/>
                <a:cs typeface="Arial"/>
              </a:rPr>
              <a:t> </a:t>
            </a:r>
            <a:r>
              <a:rPr lang="en-US" sz="2600" dirty="0" err="1">
                <a:latin typeface="Constantia"/>
                <a:cs typeface="Arial"/>
              </a:rPr>
              <a:t>elővásárlási</a:t>
            </a:r>
            <a:r>
              <a:rPr lang="en-US" sz="2600" dirty="0">
                <a:latin typeface="Constantia"/>
                <a:cs typeface="Arial"/>
              </a:rPr>
              <a:t> </a:t>
            </a:r>
            <a:r>
              <a:rPr lang="en-US" sz="2600" dirty="0" err="1">
                <a:latin typeface="Constantia"/>
                <a:cs typeface="Arial"/>
              </a:rPr>
              <a:t>jogával</a:t>
            </a:r>
            <a:r>
              <a:rPr lang="en-US" sz="2600" dirty="0">
                <a:latin typeface="Constantia"/>
                <a:cs typeface="Arial"/>
              </a:rPr>
              <a:t> </a:t>
            </a:r>
            <a:r>
              <a:rPr lang="en-US" sz="2600" dirty="0" err="1">
                <a:latin typeface="Constantia"/>
                <a:cs typeface="Arial"/>
              </a:rPr>
              <a:t>élő</a:t>
            </a:r>
            <a:r>
              <a:rPr lang="en-US" sz="2600" dirty="0">
                <a:latin typeface="Constantia"/>
                <a:cs typeface="Arial"/>
              </a:rPr>
              <a:t> </a:t>
            </a:r>
            <a:r>
              <a:rPr lang="en-US" sz="2600" dirty="0" err="1">
                <a:latin typeface="Constantia"/>
                <a:cs typeface="Arial"/>
              </a:rPr>
              <a:t>személynek</a:t>
            </a:r>
            <a:r>
              <a:rPr lang="en-US" sz="2600" dirty="0">
                <a:latin typeface="Constantia"/>
                <a:cs typeface="Arial"/>
              </a:rPr>
              <a:t> </a:t>
            </a:r>
            <a:r>
              <a:rPr lang="en-US" sz="2600" dirty="0" err="1">
                <a:latin typeface="Constantia"/>
                <a:cs typeface="Arial"/>
              </a:rPr>
              <a:t>kell</a:t>
            </a:r>
            <a:r>
              <a:rPr lang="en-US" sz="2600" dirty="0">
                <a:latin typeface="Constantia"/>
                <a:cs typeface="Arial"/>
              </a:rPr>
              <a:t> </a:t>
            </a:r>
            <a:r>
              <a:rPr lang="en-US" sz="2600" dirty="0" err="1" smtClean="0">
                <a:latin typeface="Constantia"/>
                <a:cs typeface="Arial"/>
              </a:rPr>
              <a:t>csatoln</a:t>
            </a:r>
            <a:r>
              <a:rPr lang="hu-HU" sz="2600" dirty="0" smtClean="0">
                <a:latin typeface="Constantia"/>
                <a:cs typeface="Arial"/>
              </a:rPr>
              <a:t>i az </a:t>
            </a:r>
            <a:r>
              <a:rPr lang="en-US" sz="2600" b="1" dirty="0" err="1" smtClean="0">
                <a:latin typeface="Constantia"/>
                <a:cs typeface="Arial"/>
              </a:rPr>
              <a:t>elővásárlási</a:t>
            </a:r>
            <a:r>
              <a:rPr lang="en-US" sz="2600" b="1" dirty="0" smtClean="0">
                <a:latin typeface="Constantia"/>
                <a:cs typeface="Arial"/>
              </a:rPr>
              <a:t> </a:t>
            </a:r>
            <a:r>
              <a:rPr lang="en-US" sz="2600" b="1" dirty="0" err="1" smtClean="0">
                <a:latin typeface="Constantia"/>
                <a:cs typeface="Arial"/>
              </a:rPr>
              <a:t>jogosultságot</a:t>
            </a:r>
            <a:r>
              <a:rPr lang="en-US" sz="2600" b="1" dirty="0" smtClean="0">
                <a:latin typeface="Constantia"/>
                <a:cs typeface="Arial"/>
              </a:rPr>
              <a:t> </a:t>
            </a:r>
            <a:r>
              <a:rPr lang="en-US" sz="2600" b="1" dirty="0" err="1" smtClean="0">
                <a:latin typeface="Constantia"/>
                <a:cs typeface="Arial"/>
              </a:rPr>
              <a:t>bizonyító</a:t>
            </a:r>
            <a:r>
              <a:rPr lang="en-US" sz="2600" b="1" dirty="0" smtClean="0">
                <a:latin typeface="Constantia"/>
                <a:cs typeface="Arial"/>
              </a:rPr>
              <a:t> </a:t>
            </a:r>
            <a:r>
              <a:rPr lang="en-US" sz="2600" b="1" dirty="0" err="1" smtClean="0">
                <a:latin typeface="Constantia"/>
                <a:cs typeface="Arial"/>
              </a:rPr>
              <a:t>okiratokat</a:t>
            </a:r>
            <a:r>
              <a:rPr lang="en-US" sz="2600" dirty="0" smtClean="0">
                <a:latin typeface="Constantia"/>
                <a:cs typeface="Arial"/>
              </a:rPr>
              <a:t>, </a:t>
            </a:r>
            <a:r>
              <a:rPr lang="en-US" sz="2600" dirty="0" err="1">
                <a:latin typeface="Constantia"/>
                <a:cs typeface="Arial"/>
              </a:rPr>
              <a:t>hanem</a:t>
            </a:r>
            <a:r>
              <a:rPr lang="en-US" sz="2600" dirty="0">
                <a:latin typeface="Constantia"/>
                <a:cs typeface="Arial"/>
              </a:rPr>
              <a:t> a </a:t>
            </a:r>
            <a:r>
              <a:rPr lang="en-US" sz="2600" dirty="0" err="1">
                <a:latin typeface="Constantia"/>
                <a:cs typeface="Arial"/>
              </a:rPr>
              <a:t>vevőnek</a:t>
            </a:r>
            <a:r>
              <a:rPr lang="en-US" sz="2600" dirty="0">
                <a:latin typeface="Constantia"/>
                <a:cs typeface="Arial"/>
              </a:rPr>
              <a:t> is </a:t>
            </a:r>
            <a:r>
              <a:rPr lang="en-US" sz="2600" dirty="0" err="1">
                <a:latin typeface="Constantia"/>
                <a:cs typeface="Arial"/>
              </a:rPr>
              <a:t>mellékelnie</a:t>
            </a:r>
            <a:r>
              <a:rPr lang="en-US" sz="2600" dirty="0">
                <a:latin typeface="Constantia"/>
                <a:cs typeface="Arial"/>
              </a:rPr>
              <a:t> </a:t>
            </a:r>
            <a:r>
              <a:rPr lang="en-US" sz="2600" dirty="0" err="1">
                <a:latin typeface="Constantia"/>
                <a:cs typeface="Arial"/>
              </a:rPr>
              <a:t>kell</a:t>
            </a:r>
            <a:r>
              <a:rPr lang="en-US" sz="2600" dirty="0">
                <a:latin typeface="Constantia"/>
                <a:cs typeface="Arial"/>
              </a:rPr>
              <a:t> </a:t>
            </a:r>
            <a:r>
              <a:rPr lang="en-US" sz="2600" dirty="0" err="1">
                <a:latin typeface="Constantia"/>
                <a:cs typeface="Arial"/>
              </a:rPr>
              <a:t>ezen</a:t>
            </a:r>
            <a:r>
              <a:rPr lang="en-US" sz="2600" dirty="0">
                <a:latin typeface="Constantia"/>
                <a:cs typeface="Arial"/>
              </a:rPr>
              <a:t> </a:t>
            </a:r>
            <a:r>
              <a:rPr lang="en-US" sz="2600" dirty="0" err="1">
                <a:latin typeface="Constantia"/>
                <a:cs typeface="Arial"/>
              </a:rPr>
              <a:t>dokumentumokat</a:t>
            </a:r>
            <a:r>
              <a:rPr lang="en-US" sz="2600" dirty="0">
                <a:latin typeface="Constantia"/>
                <a:cs typeface="Arial"/>
              </a:rPr>
              <a:t> </a:t>
            </a:r>
            <a:r>
              <a:rPr lang="en-US" sz="2600" dirty="0" err="1">
                <a:latin typeface="Constantia"/>
                <a:cs typeface="Arial"/>
              </a:rPr>
              <a:t>az</a:t>
            </a:r>
            <a:r>
              <a:rPr lang="en-US" sz="2600" dirty="0">
                <a:latin typeface="Constantia"/>
                <a:cs typeface="Arial"/>
              </a:rPr>
              <a:t> </a:t>
            </a:r>
            <a:r>
              <a:rPr lang="en-US" sz="2600" dirty="0" err="1">
                <a:latin typeface="Constantia"/>
                <a:cs typeface="Arial"/>
              </a:rPr>
              <a:t>adásvételi</a:t>
            </a:r>
            <a:r>
              <a:rPr lang="en-US" sz="2600" dirty="0">
                <a:latin typeface="Constantia"/>
                <a:cs typeface="Arial"/>
              </a:rPr>
              <a:t> </a:t>
            </a:r>
            <a:r>
              <a:rPr lang="en-US" sz="2600" dirty="0" err="1">
                <a:latin typeface="Constantia"/>
                <a:cs typeface="Arial"/>
              </a:rPr>
              <a:t>szerződéshez</a:t>
            </a:r>
            <a:r>
              <a:rPr lang="en-US" sz="2600" dirty="0">
                <a:latin typeface="Constantia"/>
                <a:cs typeface="Arial"/>
              </a:rPr>
              <a:t>. </a:t>
            </a:r>
            <a:r>
              <a:rPr lang="hu-HU" sz="2600" dirty="0" smtClean="0">
                <a:latin typeface="Constantia"/>
                <a:cs typeface="Arial"/>
              </a:rPr>
              <a:t>[</a:t>
            </a:r>
            <a:r>
              <a:rPr lang="hu-HU" sz="2600" dirty="0" err="1" smtClean="0">
                <a:latin typeface="Constantia"/>
                <a:cs typeface="Arial"/>
              </a:rPr>
              <a:t>Fétv</a:t>
            </a:r>
            <a:r>
              <a:rPr lang="hu-HU" sz="2600" dirty="0" smtClean="0">
                <a:latin typeface="Constantia"/>
                <a:cs typeface="Arial"/>
              </a:rPr>
              <a:t>. 17. § (1) </a:t>
            </a:r>
            <a:r>
              <a:rPr lang="hu-HU" sz="2600" dirty="0" err="1" smtClean="0">
                <a:latin typeface="Constantia"/>
                <a:cs typeface="Arial"/>
              </a:rPr>
              <a:t>bek</a:t>
            </a:r>
            <a:r>
              <a:rPr lang="hu-HU" sz="2600" dirty="0" smtClean="0">
                <a:latin typeface="Constantia"/>
                <a:cs typeface="Arial"/>
              </a:rPr>
              <a:t>.]</a:t>
            </a:r>
            <a:endParaRPr lang="en-US" sz="2600" dirty="0">
              <a:latin typeface="Constantia"/>
              <a:cs typeface="Arial"/>
            </a:endParaRPr>
          </a:p>
          <a:p>
            <a:pPr algn="just"/>
            <a:endParaRPr lang="en-US" sz="2600" dirty="0">
              <a:latin typeface="Constantia"/>
              <a:cs typeface="Arial"/>
            </a:endParaRPr>
          </a:p>
          <a:p>
            <a:pPr algn="just"/>
            <a:r>
              <a:rPr lang="en-US" sz="2600" dirty="0" err="1">
                <a:latin typeface="Constantia"/>
                <a:cs typeface="Arial"/>
              </a:rPr>
              <a:t>Kiemelkedő</a:t>
            </a:r>
            <a:r>
              <a:rPr lang="en-US" sz="2600" dirty="0">
                <a:latin typeface="Constantia"/>
                <a:cs typeface="Arial"/>
              </a:rPr>
              <a:t> a </a:t>
            </a:r>
            <a:r>
              <a:rPr lang="en-US" sz="2600" dirty="0" err="1">
                <a:latin typeface="Constantia"/>
                <a:cs typeface="Arial"/>
              </a:rPr>
              <a:t>jegyzők</a:t>
            </a:r>
            <a:r>
              <a:rPr lang="en-US" sz="2600" dirty="0">
                <a:latin typeface="Constantia"/>
                <a:cs typeface="Arial"/>
              </a:rPr>
              <a:t> </a:t>
            </a:r>
            <a:r>
              <a:rPr lang="en-US" sz="2600" dirty="0" err="1">
                <a:latin typeface="Constantia"/>
                <a:cs typeface="Arial"/>
              </a:rPr>
              <a:t>szerepe</a:t>
            </a:r>
            <a:r>
              <a:rPr lang="en-US" sz="2600" dirty="0">
                <a:latin typeface="Constantia"/>
                <a:cs typeface="Arial"/>
              </a:rPr>
              <a:t> </a:t>
            </a:r>
            <a:r>
              <a:rPr lang="en-US" sz="2600" dirty="0" err="1">
                <a:latin typeface="Constantia"/>
                <a:cs typeface="Arial"/>
              </a:rPr>
              <a:t>ebben</a:t>
            </a:r>
            <a:r>
              <a:rPr lang="en-US" sz="2600" dirty="0">
                <a:latin typeface="Constantia"/>
                <a:cs typeface="Arial"/>
              </a:rPr>
              <a:t> </a:t>
            </a:r>
            <a:r>
              <a:rPr lang="en-US" sz="2600" dirty="0" err="1">
                <a:latin typeface="Constantia"/>
                <a:cs typeface="Arial"/>
              </a:rPr>
              <a:t>az</a:t>
            </a:r>
            <a:r>
              <a:rPr lang="en-US" sz="2600" dirty="0">
                <a:latin typeface="Constantia"/>
                <a:cs typeface="Arial"/>
              </a:rPr>
              <a:t> </a:t>
            </a:r>
            <a:r>
              <a:rPr lang="en-US" sz="2600" dirty="0" err="1">
                <a:latin typeface="Constantia"/>
                <a:cs typeface="Arial"/>
              </a:rPr>
              <a:t>esetben</a:t>
            </a:r>
            <a:r>
              <a:rPr lang="en-US" sz="2600" dirty="0">
                <a:latin typeface="Constantia"/>
                <a:cs typeface="Arial"/>
              </a:rPr>
              <a:t>!</a:t>
            </a:r>
          </a:p>
          <a:p>
            <a:endParaRPr lang="en-US" sz="2600" dirty="0">
              <a:latin typeface="Constantia"/>
              <a:cs typeface="Arial"/>
            </a:endParaRPr>
          </a:p>
        </p:txBody>
      </p:sp>
      <p:pic>
        <p:nvPicPr>
          <p:cNvPr id="4" name="Picture 4" descr="Colored paperclips on layered pages">
            <a:extLst>
              <a:ext uri="{FF2B5EF4-FFF2-40B4-BE49-F238E27FC236}">
                <a16:creationId xmlns="" xmlns:a16="http://schemas.microsoft.com/office/drawing/2014/main" id="{45FB0FC7-98CE-48A6-83FC-4B99C22C40A1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1560" y="5157192"/>
            <a:ext cx="4104457" cy="1224136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="" xmlns:a16="http://schemas.microsoft.com/office/drawing/2014/main" id="{6DC9CBDE-8B99-4F60-A6EC-5534A71D5A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C3484-98BE-4D90-B34A-2A394A21A1F8}" type="slidenum">
              <a:rPr lang="hu-HU" altLang="en-US"/>
              <a:pPr/>
              <a:t>7</a:t>
            </a:fld>
            <a:endParaRPr lang="hu-HU" altLang="en-US"/>
          </a:p>
        </p:txBody>
      </p:sp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26942B0A-6015-4CBB-B3DB-DAF4BC6708A4}"/>
              </a:ext>
            </a:extLst>
          </p:cNvPr>
          <p:cNvSpPr txBox="1"/>
          <p:nvPr/>
        </p:nvSpPr>
        <p:spPr>
          <a:xfrm>
            <a:off x="712695" y="482173"/>
            <a:ext cx="8160442" cy="369331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hu-HU" sz="2600" b="1" dirty="0" smtClean="0">
              <a:solidFill>
                <a:schemeClr val="accent2">
                  <a:lumMod val="75000"/>
                </a:schemeClr>
              </a:solidFill>
              <a:latin typeface="Constantia"/>
              <a:cs typeface="Arial"/>
            </a:endParaRPr>
          </a:p>
          <a:p>
            <a:r>
              <a:rPr lang="en-US" sz="2600" b="1" dirty="0" err="1" smtClean="0">
                <a:solidFill>
                  <a:schemeClr val="accent2">
                    <a:lumMod val="75000"/>
                  </a:schemeClr>
                </a:solidFill>
                <a:latin typeface="Constantia"/>
                <a:cs typeface="Arial"/>
              </a:rPr>
              <a:t>Változások</a:t>
            </a:r>
            <a:r>
              <a:rPr lang="en-US" sz="2600" b="1" dirty="0" smtClean="0">
                <a:solidFill>
                  <a:schemeClr val="accent2">
                    <a:lumMod val="75000"/>
                  </a:schemeClr>
                </a:solidFill>
                <a:latin typeface="Constantia"/>
                <a:cs typeface="Arial"/>
              </a:rPr>
              <a:t> </a:t>
            </a:r>
            <a:r>
              <a:rPr lang="en-US" sz="2600" b="1" dirty="0">
                <a:solidFill>
                  <a:schemeClr val="accent2">
                    <a:lumMod val="75000"/>
                  </a:schemeClr>
                </a:solidFill>
                <a:latin typeface="Constantia"/>
                <a:cs typeface="Arial"/>
              </a:rPr>
              <a:t>a </a:t>
            </a:r>
            <a:r>
              <a:rPr lang="en-US" sz="2600" b="1" dirty="0" err="1">
                <a:solidFill>
                  <a:schemeClr val="accent2">
                    <a:lumMod val="75000"/>
                  </a:schemeClr>
                </a:solidFill>
                <a:latin typeface="Constantia"/>
                <a:cs typeface="Arial"/>
              </a:rPr>
              <a:t>Földforgalmi</a:t>
            </a:r>
            <a:r>
              <a:rPr lang="en-US" sz="2600" b="1" dirty="0">
                <a:solidFill>
                  <a:schemeClr val="accent2">
                    <a:lumMod val="75000"/>
                  </a:schemeClr>
                </a:solidFill>
                <a:latin typeface="Constantia"/>
                <a:cs typeface="Arial"/>
              </a:rPr>
              <a:t> </a:t>
            </a:r>
            <a:r>
              <a:rPr lang="en-US" sz="2600" b="1" dirty="0" smtClean="0">
                <a:solidFill>
                  <a:schemeClr val="accent2">
                    <a:lumMod val="75000"/>
                  </a:schemeClr>
                </a:solidFill>
                <a:latin typeface="Constantia"/>
                <a:cs typeface="Arial"/>
              </a:rPr>
              <a:t>tv.ben</a:t>
            </a:r>
            <a:r>
              <a:rPr lang="hu-HU" sz="2600" b="1" dirty="0" smtClean="0">
                <a:solidFill>
                  <a:schemeClr val="accent2">
                    <a:lumMod val="75000"/>
                  </a:schemeClr>
                </a:solidFill>
                <a:latin typeface="Constantia"/>
                <a:cs typeface="Arial"/>
              </a:rPr>
              <a:t>:</a:t>
            </a:r>
            <a:endParaRPr lang="en-US" sz="2600" b="1" dirty="0">
              <a:solidFill>
                <a:schemeClr val="accent2">
                  <a:lumMod val="75000"/>
                </a:schemeClr>
              </a:solidFill>
              <a:latin typeface="Constantia"/>
              <a:cs typeface="Arial"/>
            </a:endParaRPr>
          </a:p>
          <a:p>
            <a:pPr lvl="1"/>
            <a:endParaRPr lang="en-US" sz="2600" b="1" dirty="0">
              <a:latin typeface="Constantia"/>
              <a:cs typeface="Arial"/>
            </a:endParaRPr>
          </a:p>
          <a:p>
            <a:pPr marL="457200" indent="-457200">
              <a:buFont typeface="Courier New"/>
              <a:buChar char="o"/>
            </a:pPr>
            <a:r>
              <a:rPr lang="hu-HU" sz="2600" dirty="0" smtClean="0">
                <a:latin typeface="Constantia"/>
                <a:cs typeface="Arial"/>
              </a:rPr>
              <a:t>Kiegészítő rendelkezések, módosítások</a:t>
            </a:r>
          </a:p>
          <a:p>
            <a:pPr marL="457200" indent="-457200"/>
            <a:endParaRPr lang="hu-HU" sz="2600" dirty="0" smtClean="0">
              <a:latin typeface="Constantia"/>
              <a:cs typeface="Arial"/>
            </a:endParaRPr>
          </a:p>
          <a:p>
            <a:pPr marL="457200" indent="-457200">
              <a:buFont typeface="Courier New"/>
              <a:buChar char="o"/>
            </a:pPr>
            <a:r>
              <a:rPr lang="en-US" sz="2600" dirty="0" err="1" smtClean="0">
                <a:latin typeface="Constantia"/>
                <a:cs typeface="Arial"/>
              </a:rPr>
              <a:t>Fogalmi</a:t>
            </a:r>
            <a:r>
              <a:rPr lang="en-US" sz="2600" dirty="0" smtClean="0">
                <a:latin typeface="Constantia"/>
                <a:cs typeface="Arial"/>
              </a:rPr>
              <a:t> </a:t>
            </a:r>
            <a:r>
              <a:rPr lang="en-US" sz="2600" dirty="0" err="1">
                <a:latin typeface="Constantia"/>
                <a:cs typeface="Arial"/>
              </a:rPr>
              <a:t>változások</a:t>
            </a:r>
            <a:endParaRPr lang="en-US" sz="2600" dirty="0">
              <a:latin typeface="Constantia"/>
              <a:cs typeface="Arial"/>
            </a:endParaRPr>
          </a:p>
          <a:p>
            <a:endParaRPr lang="en-US" sz="2600" dirty="0">
              <a:latin typeface="Constantia"/>
              <a:cs typeface="Arial"/>
            </a:endParaRPr>
          </a:p>
          <a:p>
            <a:pPr marL="457200" indent="-457200">
              <a:buFont typeface="Courier New"/>
              <a:buChar char="o"/>
            </a:pPr>
            <a:r>
              <a:rPr lang="hu-HU" sz="2600" dirty="0" smtClean="0">
                <a:latin typeface="Constantia"/>
                <a:cs typeface="Arial"/>
              </a:rPr>
              <a:t>Hirdetményi közlésre vonatkozó e</a:t>
            </a:r>
            <a:r>
              <a:rPr lang="en-US" sz="2600" dirty="0" err="1" smtClean="0">
                <a:latin typeface="Constantia"/>
                <a:cs typeface="Arial"/>
              </a:rPr>
              <a:t>ljárást</a:t>
            </a:r>
            <a:r>
              <a:rPr lang="en-US" sz="2600" dirty="0" smtClean="0">
                <a:latin typeface="Constantia"/>
                <a:cs typeface="Arial"/>
              </a:rPr>
              <a:t> </a:t>
            </a:r>
            <a:r>
              <a:rPr lang="en-US" sz="2600" dirty="0" err="1">
                <a:latin typeface="Constantia"/>
                <a:cs typeface="Arial"/>
              </a:rPr>
              <a:t>érintő</a:t>
            </a:r>
            <a:r>
              <a:rPr lang="en-US" sz="2600" dirty="0">
                <a:latin typeface="Constantia"/>
                <a:cs typeface="Arial"/>
              </a:rPr>
              <a:t> </a:t>
            </a:r>
            <a:r>
              <a:rPr lang="en-US" sz="2600" dirty="0" err="1">
                <a:latin typeface="Constantia"/>
                <a:cs typeface="Arial"/>
              </a:rPr>
              <a:t>változások</a:t>
            </a:r>
            <a:endParaRPr lang="en-US" sz="2600" dirty="0">
              <a:latin typeface="Constantia"/>
              <a:cs typeface="Arial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358262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="" xmlns:a16="http://schemas.microsoft.com/office/drawing/2014/main" id="{6DC9CBDE-8B99-4F60-A6EC-5534A71D5A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C3484-98BE-4D90-B34A-2A394A21A1F8}" type="slidenum">
              <a:rPr lang="hu-HU" altLang="en-US"/>
              <a:pPr/>
              <a:t>8</a:t>
            </a:fld>
            <a:endParaRPr lang="hu-HU" altLang="en-US"/>
          </a:p>
        </p:txBody>
      </p:sp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26942B0A-6015-4CBB-B3DB-DAF4BC6708A4}"/>
              </a:ext>
            </a:extLst>
          </p:cNvPr>
          <p:cNvSpPr txBox="1">
            <a:spLocks noChangeAspect="1"/>
          </p:cNvSpPr>
          <p:nvPr/>
        </p:nvSpPr>
        <p:spPr>
          <a:xfrm>
            <a:off x="828000" y="620684"/>
            <a:ext cx="7308000" cy="5785210"/>
          </a:xfrm>
          <a:prstGeom prst="rect">
            <a:avLst/>
          </a:prstGeom>
          <a:solidFill>
            <a:schemeClr val="bg1"/>
          </a:solid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457200" indent="-457200"/>
            <a:r>
              <a:rPr lang="hu-HU" sz="2600" b="1" dirty="0" smtClean="0">
                <a:latin typeface="Constantia"/>
                <a:cs typeface="Arial"/>
              </a:rPr>
              <a:t>	</a:t>
            </a:r>
            <a:r>
              <a:rPr lang="hu-HU" sz="2600" b="1" dirty="0" smtClean="0">
                <a:solidFill>
                  <a:schemeClr val="accent2">
                    <a:lumMod val="75000"/>
                  </a:schemeClr>
                </a:solidFill>
                <a:latin typeface="Constantia"/>
                <a:cs typeface="Arial"/>
              </a:rPr>
              <a:t>Kiegészítő rendelkezések, módosítások I.</a:t>
            </a:r>
          </a:p>
          <a:p>
            <a:pPr marL="457200" indent="-457200"/>
            <a:endParaRPr lang="hu-HU" sz="2600" b="1" dirty="0" smtClean="0">
              <a:latin typeface="Constantia"/>
              <a:cs typeface="Arial"/>
            </a:endParaRPr>
          </a:p>
          <a:p>
            <a:pPr marL="457200" indent="-457200" algn="just"/>
            <a:r>
              <a:rPr lang="hu-HU" sz="2600" dirty="0" smtClean="0">
                <a:latin typeface="Constantia"/>
                <a:cs typeface="Arial"/>
              </a:rPr>
              <a:t>	</a:t>
            </a:r>
            <a:r>
              <a:rPr lang="hu-HU" sz="2400" dirty="0" smtClean="0">
                <a:latin typeface="Constantia"/>
                <a:cs typeface="Arial"/>
              </a:rPr>
              <a:t>Megszűnik a módosítással azon korábbi lehetőség is, hogy a </a:t>
            </a:r>
            <a:r>
              <a:rPr lang="hu-HU" sz="2400" b="1" dirty="0" smtClean="0">
                <a:latin typeface="Constantia"/>
                <a:cs typeface="Arial"/>
              </a:rPr>
              <a:t>Földforgalmi tv. 13-15. §</a:t>
            </a:r>
            <a:r>
              <a:rPr lang="hu-HU" sz="2400" b="1" dirty="0" err="1" smtClean="0">
                <a:latin typeface="Constantia"/>
                <a:cs typeface="Arial"/>
              </a:rPr>
              <a:t>-ában</a:t>
            </a:r>
            <a:r>
              <a:rPr lang="hu-HU" sz="2400" dirty="0" smtClean="0">
                <a:latin typeface="Constantia"/>
                <a:cs typeface="Arial"/>
              </a:rPr>
              <a:t> foglalt nyilatkozatok külön nyilatkozatban kerüljenek csatolásra.</a:t>
            </a:r>
          </a:p>
          <a:p>
            <a:pPr marL="457200" indent="-457200" algn="just"/>
            <a:r>
              <a:rPr lang="hu-HU" sz="2400" dirty="0" smtClean="0">
                <a:latin typeface="Constantia"/>
                <a:cs typeface="Arial"/>
              </a:rPr>
              <a:t>	A módosítás hatályba lépését követően kötött </a:t>
            </a:r>
            <a:r>
              <a:rPr lang="hu-HU" sz="2400" b="1" dirty="0" smtClean="0">
                <a:latin typeface="Constantia"/>
                <a:cs typeface="Arial"/>
              </a:rPr>
              <a:t>szerződéseknek</a:t>
            </a:r>
            <a:r>
              <a:rPr lang="hu-HU" sz="2400" dirty="0" smtClean="0">
                <a:latin typeface="Constantia"/>
                <a:cs typeface="Arial"/>
              </a:rPr>
              <a:t>, illetve az elővásárlási jog gyakorlása esetén az </a:t>
            </a:r>
            <a:r>
              <a:rPr lang="hu-HU" sz="2400" b="1" dirty="0" smtClean="0">
                <a:latin typeface="Constantia"/>
                <a:cs typeface="Arial"/>
              </a:rPr>
              <a:t>elfogadó nyilatkozatnak kötelezően tartalmaznia kell</a:t>
            </a:r>
            <a:r>
              <a:rPr lang="hu-HU" sz="2400" dirty="0" smtClean="0">
                <a:latin typeface="Constantia"/>
                <a:cs typeface="Arial"/>
              </a:rPr>
              <a:t> ezen nyilatkozatokat.</a:t>
            </a:r>
          </a:p>
          <a:p>
            <a:pPr marL="457200" indent="-457200" algn="just"/>
            <a:endParaRPr lang="hu-HU" sz="2600" dirty="0" smtClean="0">
              <a:latin typeface="Constantia"/>
              <a:cs typeface="Arial"/>
            </a:endParaRPr>
          </a:p>
          <a:p>
            <a:pPr marL="457200" indent="-457200"/>
            <a:endParaRPr lang="hu-HU" sz="2600" b="1" dirty="0" smtClean="0">
              <a:latin typeface="Constantia"/>
              <a:cs typeface="Arial"/>
            </a:endParaRPr>
          </a:p>
          <a:p>
            <a:pPr marL="457200" indent="-457200" algn="just"/>
            <a:r>
              <a:rPr lang="hu-HU" sz="2600" dirty="0" smtClean="0">
                <a:latin typeface="Constantia"/>
                <a:cs typeface="Arial"/>
              </a:rPr>
              <a:t>	</a:t>
            </a:r>
            <a:endParaRPr lang="hu-HU" sz="2600" b="1" dirty="0" smtClean="0">
              <a:latin typeface="Constantia"/>
              <a:cs typeface="Arial"/>
            </a:endParaRPr>
          </a:p>
          <a:p>
            <a:pPr marL="457200" indent="-457200"/>
            <a:endParaRPr lang="hu-HU" sz="2600" b="1" dirty="0" smtClean="0">
              <a:latin typeface="Constantia"/>
              <a:cs typeface="Arial"/>
            </a:endParaRPr>
          </a:p>
          <a:p>
            <a:pPr marL="457200" indent="-457200"/>
            <a:endParaRPr lang="hu-HU" sz="2600" b="1" dirty="0" smtClean="0">
              <a:latin typeface="Constantia"/>
              <a:cs typeface="Arial"/>
            </a:endParaRPr>
          </a:p>
          <a:p>
            <a:pPr marL="457200" indent="-457200"/>
            <a:endParaRPr lang="hu-HU" sz="2600" b="1" dirty="0" smtClean="0">
              <a:latin typeface="Constantia"/>
              <a:cs typeface="Arial"/>
            </a:endParaRPr>
          </a:p>
          <a:p>
            <a:pPr marL="457200" indent="-457200"/>
            <a:endParaRPr lang="hu-HU" sz="2600" b="1" dirty="0" smtClean="0">
              <a:latin typeface="Constantia"/>
              <a:cs typeface="Arial"/>
            </a:endParaRPr>
          </a:p>
          <a:p>
            <a:pPr lvl="1"/>
            <a:endParaRPr lang="en-US" sz="2600" b="1" dirty="0">
              <a:latin typeface="Constantia"/>
              <a:cs typeface="Arial"/>
            </a:endParaRPr>
          </a:p>
        </p:txBody>
      </p:sp>
      <p:pic>
        <p:nvPicPr>
          <p:cNvPr id="8" name="Picture 4" descr="Colored paperclips on layered pages">
            <a:extLst>
              <a:ext uri="{FF2B5EF4-FFF2-40B4-BE49-F238E27FC236}">
                <a16:creationId xmlns="" xmlns:a16="http://schemas.microsoft.com/office/drawing/2014/main" id="{45FB0FC7-98CE-48A6-83FC-4B99C22C40A1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707904" y="4797152"/>
            <a:ext cx="3960440" cy="122873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1358262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="" xmlns:a16="http://schemas.microsoft.com/office/drawing/2014/main" id="{8DC2A52B-8DDE-4343-AC86-AA4AD131DC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C3484-98BE-4D90-B34A-2A394A21A1F8}" type="slidenum">
              <a:rPr lang="hu-HU" altLang="en-US"/>
              <a:pPr/>
              <a:t>9</a:t>
            </a:fld>
            <a:endParaRPr lang="hu-HU" altLang="en-US"/>
          </a:p>
        </p:txBody>
      </p:sp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E74D1FF5-45E3-4C3E-B846-41D285CEF4F2}"/>
              </a:ext>
            </a:extLst>
          </p:cNvPr>
          <p:cNvSpPr txBox="1">
            <a:spLocks/>
          </p:cNvSpPr>
          <p:nvPr/>
        </p:nvSpPr>
        <p:spPr>
          <a:xfrm>
            <a:off x="323553" y="548659"/>
            <a:ext cx="7956000" cy="5987079"/>
          </a:xfrm>
          <a:prstGeom prst="rect">
            <a:avLst/>
          </a:prstGeom>
          <a:solidFill>
            <a:schemeClr val="bg1"/>
          </a:solid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hu-HU" sz="2600" b="1" dirty="0" smtClean="0">
                <a:solidFill>
                  <a:schemeClr val="accent2">
                    <a:lumMod val="75000"/>
                  </a:schemeClr>
                </a:solidFill>
                <a:latin typeface="Constantia"/>
                <a:cs typeface="Arial"/>
              </a:rPr>
              <a:t>Kiegészítő rendelkezések, módosítások II.</a:t>
            </a:r>
          </a:p>
          <a:p>
            <a:endParaRPr lang="en-US" sz="2600" b="1" dirty="0">
              <a:latin typeface="Constantia"/>
              <a:cs typeface="Arial"/>
            </a:endParaRPr>
          </a:p>
          <a:p>
            <a:pPr marL="285750" indent="-285750" algn="just">
              <a:buFont typeface="Courier New"/>
              <a:buChar char="o"/>
            </a:pPr>
            <a:r>
              <a:rPr lang="en-US" sz="2200" b="1" dirty="0" err="1" smtClean="0">
                <a:latin typeface="Constantia"/>
                <a:cs typeface="Arial"/>
              </a:rPr>
              <a:t>Új</a:t>
            </a:r>
            <a:r>
              <a:rPr lang="en-US" sz="2200" b="1" dirty="0" smtClean="0">
                <a:latin typeface="Constantia"/>
                <a:cs typeface="Arial"/>
              </a:rPr>
              <a:t> </a:t>
            </a:r>
            <a:r>
              <a:rPr lang="en-US" sz="2200" b="1" dirty="0" err="1" smtClean="0">
                <a:latin typeface="Constantia"/>
                <a:cs typeface="Arial"/>
              </a:rPr>
              <a:t>lehetőség</a:t>
            </a:r>
            <a:r>
              <a:rPr lang="en-US" sz="2200" b="1" dirty="0" smtClean="0">
                <a:latin typeface="Constantia"/>
                <a:cs typeface="Arial"/>
              </a:rPr>
              <a:t> </a:t>
            </a:r>
            <a:r>
              <a:rPr lang="en-US" sz="2200" b="1" dirty="0" err="1" smtClean="0">
                <a:latin typeface="Constantia"/>
                <a:cs typeface="Arial"/>
              </a:rPr>
              <a:t>nyílik</a:t>
            </a:r>
            <a:r>
              <a:rPr lang="en-US" sz="2200" b="1" dirty="0" smtClean="0">
                <a:latin typeface="Constantia"/>
                <a:cs typeface="Arial"/>
              </a:rPr>
              <a:t> </a:t>
            </a:r>
            <a:r>
              <a:rPr lang="en-US" sz="2200" b="1" dirty="0" err="1" smtClean="0">
                <a:latin typeface="Constantia"/>
                <a:cs typeface="Arial"/>
              </a:rPr>
              <a:t>az</a:t>
            </a:r>
            <a:r>
              <a:rPr lang="en-US" sz="2200" b="1" dirty="0" smtClean="0">
                <a:latin typeface="Constantia"/>
                <a:cs typeface="Arial"/>
              </a:rPr>
              <a:t> </a:t>
            </a:r>
            <a:r>
              <a:rPr lang="en-US" sz="2200" b="1" dirty="0" err="1" smtClean="0">
                <a:latin typeface="Constantia"/>
                <a:cs typeface="Arial"/>
              </a:rPr>
              <a:t>önkormányzatok</a:t>
            </a:r>
            <a:r>
              <a:rPr lang="en-US" sz="2200" b="1" dirty="0" smtClean="0">
                <a:latin typeface="Constantia"/>
                <a:cs typeface="Arial"/>
              </a:rPr>
              <a:t> </a:t>
            </a:r>
            <a:r>
              <a:rPr lang="en-US" sz="2200" b="1" dirty="0" err="1" smtClean="0">
                <a:latin typeface="Constantia"/>
                <a:cs typeface="Arial"/>
              </a:rPr>
              <a:t>számára</a:t>
            </a:r>
            <a:r>
              <a:rPr lang="en-US" sz="2200" b="1" dirty="0" smtClean="0">
                <a:latin typeface="Constantia"/>
                <a:cs typeface="Arial"/>
              </a:rPr>
              <a:t> a </a:t>
            </a:r>
            <a:r>
              <a:rPr lang="en-US" sz="2200" b="1" u="sng" dirty="0" err="1" smtClean="0">
                <a:latin typeface="Constantia"/>
                <a:cs typeface="Arial"/>
              </a:rPr>
              <a:t>földszerzésre</a:t>
            </a:r>
            <a:r>
              <a:rPr lang="en-US" sz="2200" b="1" dirty="0" smtClean="0">
                <a:latin typeface="Constantia"/>
                <a:cs typeface="Arial"/>
              </a:rPr>
              <a:t>:</a:t>
            </a:r>
            <a:r>
              <a:rPr lang="en-US" sz="2200" dirty="0" smtClean="0">
                <a:latin typeface="Constantia"/>
                <a:cs typeface="Arial"/>
              </a:rPr>
              <a:t> </a:t>
            </a:r>
            <a:r>
              <a:rPr lang="en-US" sz="2200" dirty="0" err="1" smtClean="0">
                <a:latin typeface="Constantia"/>
                <a:cs typeface="Arial"/>
              </a:rPr>
              <a:t>amennyiben</a:t>
            </a:r>
            <a:r>
              <a:rPr lang="en-US" sz="2200" dirty="0" smtClean="0">
                <a:latin typeface="Constantia"/>
                <a:cs typeface="Arial"/>
              </a:rPr>
              <a:t> a </a:t>
            </a:r>
            <a:r>
              <a:rPr lang="en-US" sz="2200" dirty="0" err="1" smtClean="0">
                <a:latin typeface="Constantia"/>
                <a:cs typeface="Arial"/>
              </a:rPr>
              <a:t>föld</a:t>
            </a:r>
            <a:r>
              <a:rPr lang="en-US" sz="2200" dirty="0" smtClean="0">
                <a:latin typeface="Constantia"/>
                <a:cs typeface="Arial"/>
              </a:rPr>
              <a:t> </a:t>
            </a:r>
            <a:r>
              <a:rPr lang="en-US" sz="2200" b="1" dirty="0" err="1" smtClean="0">
                <a:latin typeface="Constantia"/>
                <a:cs typeface="Arial"/>
              </a:rPr>
              <a:t>helyi</a:t>
            </a:r>
            <a:r>
              <a:rPr lang="en-US" sz="2200" b="1" dirty="0" smtClean="0">
                <a:latin typeface="Constantia"/>
                <a:cs typeface="Arial"/>
              </a:rPr>
              <a:t> </a:t>
            </a:r>
            <a:r>
              <a:rPr lang="en-US" sz="2200" b="1" dirty="0" err="1" smtClean="0">
                <a:latin typeface="Constantia"/>
                <a:cs typeface="Arial"/>
              </a:rPr>
              <a:t>jelentőségű</a:t>
            </a:r>
            <a:r>
              <a:rPr lang="en-US" sz="2200" b="1" dirty="0" smtClean="0">
                <a:latin typeface="Constantia"/>
                <a:cs typeface="Arial"/>
              </a:rPr>
              <a:t> </a:t>
            </a:r>
            <a:r>
              <a:rPr lang="en-US" sz="2200" b="1" dirty="0" err="1" smtClean="0">
                <a:latin typeface="Constantia"/>
                <a:cs typeface="Arial"/>
              </a:rPr>
              <a:t>védett</a:t>
            </a:r>
            <a:r>
              <a:rPr lang="en-US" sz="2200" b="1" dirty="0" smtClean="0">
                <a:latin typeface="Constantia"/>
                <a:cs typeface="Arial"/>
              </a:rPr>
              <a:t> </a:t>
            </a:r>
            <a:r>
              <a:rPr lang="en-US" sz="2200" b="1" dirty="0" err="1" smtClean="0">
                <a:latin typeface="Constantia"/>
                <a:cs typeface="Arial"/>
              </a:rPr>
              <a:t>természeti</a:t>
            </a:r>
            <a:r>
              <a:rPr lang="en-US" sz="2200" b="1" dirty="0" smtClean="0">
                <a:latin typeface="Constantia"/>
                <a:cs typeface="Arial"/>
              </a:rPr>
              <a:t> </a:t>
            </a:r>
            <a:r>
              <a:rPr lang="en-US" sz="2200" b="1" dirty="0" err="1" smtClean="0">
                <a:latin typeface="Constantia"/>
                <a:cs typeface="Arial"/>
              </a:rPr>
              <a:t>terület</a:t>
            </a:r>
            <a:r>
              <a:rPr lang="en-US" sz="2200" dirty="0" err="1" smtClean="0">
                <a:latin typeface="Constantia"/>
                <a:cs typeface="Arial"/>
              </a:rPr>
              <a:t>nek</a:t>
            </a:r>
            <a:r>
              <a:rPr lang="en-US" sz="2200" dirty="0" smtClean="0">
                <a:latin typeface="Constantia"/>
                <a:cs typeface="Arial"/>
              </a:rPr>
              <a:t> </a:t>
            </a:r>
            <a:r>
              <a:rPr lang="en-US" sz="2200" dirty="0" err="1" smtClean="0">
                <a:latin typeface="Constantia"/>
                <a:cs typeface="Arial"/>
              </a:rPr>
              <a:t>minősül</a:t>
            </a:r>
            <a:r>
              <a:rPr lang="en-US" sz="2200" dirty="0" smtClean="0">
                <a:latin typeface="Constantia"/>
                <a:cs typeface="Arial"/>
              </a:rPr>
              <a:t>, a </a:t>
            </a:r>
            <a:r>
              <a:rPr lang="en-US" sz="2200" dirty="0" err="1" smtClean="0">
                <a:latin typeface="Constantia"/>
                <a:cs typeface="Arial"/>
              </a:rPr>
              <a:t>földnek</a:t>
            </a:r>
            <a:r>
              <a:rPr lang="en-US" sz="2200" dirty="0" smtClean="0">
                <a:latin typeface="Constantia"/>
                <a:cs typeface="Arial"/>
              </a:rPr>
              <a:t> a </a:t>
            </a:r>
            <a:r>
              <a:rPr lang="en-US" sz="2200" dirty="0" err="1" smtClean="0">
                <a:latin typeface="Constantia"/>
                <a:cs typeface="Arial"/>
              </a:rPr>
              <a:t>természet</a:t>
            </a:r>
            <a:r>
              <a:rPr lang="en-US" sz="2200" dirty="0" smtClean="0">
                <a:latin typeface="Constantia"/>
                <a:cs typeface="Arial"/>
              </a:rPr>
              <a:t> </a:t>
            </a:r>
            <a:r>
              <a:rPr lang="en-US" sz="2200" dirty="0" err="1" smtClean="0">
                <a:latin typeface="Constantia"/>
                <a:cs typeface="Arial"/>
              </a:rPr>
              <a:t>védelméről</a:t>
            </a:r>
            <a:r>
              <a:rPr lang="en-US" sz="2200" dirty="0" smtClean="0">
                <a:latin typeface="Constantia"/>
                <a:cs typeface="Arial"/>
              </a:rPr>
              <a:t> </a:t>
            </a:r>
            <a:r>
              <a:rPr lang="en-US" sz="2200" dirty="0" err="1" smtClean="0">
                <a:latin typeface="Constantia"/>
                <a:cs typeface="Arial"/>
              </a:rPr>
              <a:t>szóló</a:t>
            </a:r>
            <a:r>
              <a:rPr lang="en-US" sz="2200" dirty="0" smtClean="0">
                <a:latin typeface="Constantia"/>
                <a:cs typeface="Arial"/>
              </a:rPr>
              <a:t> </a:t>
            </a:r>
            <a:r>
              <a:rPr lang="en-US" sz="2200" dirty="0" err="1" smtClean="0">
                <a:latin typeface="Constantia"/>
                <a:cs typeface="Arial"/>
              </a:rPr>
              <a:t>törvényben</a:t>
            </a:r>
            <a:r>
              <a:rPr lang="en-US" sz="2200" dirty="0" smtClean="0">
                <a:latin typeface="Constantia"/>
                <a:cs typeface="Arial"/>
              </a:rPr>
              <a:t> </a:t>
            </a:r>
            <a:r>
              <a:rPr lang="en-US" sz="2200" dirty="0" err="1" smtClean="0">
                <a:latin typeface="Constantia"/>
                <a:cs typeface="Arial"/>
              </a:rPr>
              <a:t>meghatározott</a:t>
            </a:r>
            <a:r>
              <a:rPr lang="en-US" sz="2200" dirty="0" smtClean="0">
                <a:latin typeface="Constantia"/>
                <a:cs typeface="Arial"/>
              </a:rPr>
              <a:t> </a:t>
            </a:r>
            <a:r>
              <a:rPr lang="en-US" sz="2200" dirty="0" err="1" smtClean="0">
                <a:latin typeface="Constantia"/>
                <a:cs typeface="Arial"/>
              </a:rPr>
              <a:t>védelme</a:t>
            </a:r>
            <a:r>
              <a:rPr lang="en-US" sz="2200" dirty="0" smtClean="0">
                <a:latin typeface="Constantia"/>
                <a:cs typeface="Arial"/>
              </a:rPr>
              <a:t> </a:t>
            </a:r>
            <a:r>
              <a:rPr lang="en-US" sz="2200" dirty="0" err="1" smtClean="0">
                <a:latin typeface="Constantia"/>
                <a:cs typeface="Arial"/>
              </a:rPr>
              <a:t>céljából</a:t>
            </a:r>
            <a:r>
              <a:rPr lang="en-US" sz="2200" dirty="0" smtClean="0">
                <a:latin typeface="Constantia"/>
                <a:cs typeface="Arial"/>
              </a:rPr>
              <a:t> a </a:t>
            </a:r>
            <a:r>
              <a:rPr lang="en-US" sz="2200" dirty="0" err="1" smtClean="0">
                <a:latin typeface="Constantia"/>
                <a:cs typeface="Arial"/>
              </a:rPr>
              <a:t>föld</a:t>
            </a:r>
            <a:r>
              <a:rPr lang="en-US" sz="2200" dirty="0" smtClean="0">
                <a:latin typeface="Constantia"/>
                <a:cs typeface="Arial"/>
              </a:rPr>
              <a:t> </a:t>
            </a:r>
            <a:r>
              <a:rPr lang="en-US" sz="2200" dirty="0" err="1" smtClean="0">
                <a:latin typeface="Constantia"/>
                <a:cs typeface="Arial"/>
              </a:rPr>
              <a:t>fekvése</a:t>
            </a:r>
            <a:r>
              <a:rPr lang="en-US" sz="2200" dirty="0" smtClean="0">
                <a:latin typeface="Constantia"/>
                <a:cs typeface="Arial"/>
              </a:rPr>
              <a:t> </a:t>
            </a:r>
            <a:r>
              <a:rPr lang="en-US" sz="2200" dirty="0" err="1" smtClean="0">
                <a:latin typeface="Constantia"/>
                <a:cs typeface="Arial"/>
              </a:rPr>
              <a:t>szerint</a:t>
            </a:r>
            <a:r>
              <a:rPr lang="en-US" sz="2200" dirty="0" smtClean="0">
                <a:latin typeface="Constantia"/>
                <a:cs typeface="Arial"/>
              </a:rPr>
              <a:t> </a:t>
            </a:r>
            <a:r>
              <a:rPr lang="en-US" sz="2200" dirty="0" err="1" smtClean="0">
                <a:latin typeface="Constantia"/>
                <a:cs typeface="Arial"/>
              </a:rPr>
              <a:t>illetékes</a:t>
            </a:r>
            <a:r>
              <a:rPr lang="en-US" sz="2200" dirty="0" smtClean="0">
                <a:latin typeface="Constantia"/>
                <a:cs typeface="Arial"/>
              </a:rPr>
              <a:t> </a:t>
            </a:r>
            <a:r>
              <a:rPr lang="en-US" sz="2200" dirty="0" err="1" smtClean="0">
                <a:latin typeface="Constantia"/>
                <a:cs typeface="Arial"/>
              </a:rPr>
              <a:t>települési</a:t>
            </a:r>
            <a:r>
              <a:rPr lang="en-US" sz="2200" dirty="0" smtClean="0">
                <a:latin typeface="Constantia"/>
                <a:cs typeface="Arial"/>
              </a:rPr>
              <a:t> </a:t>
            </a:r>
            <a:r>
              <a:rPr lang="en-US" sz="2200" dirty="0" err="1" smtClean="0">
                <a:latin typeface="Constantia"/>
                <a:cs typeface="Arial"/>
              </a:rPr>
              <a:t>önkormányzat</a:t>
            </a:r>
            <a:r>
              <a:rPr lang="en-US" sz="2200" dirty="0" smtClean="0">
                <a:latin typeface="Constantia"/>
                <a:cs typeface="Arial"/>
              </a:rPr>
              <a:t> </a:t>
            </a:r>
            <a:r>
              <a:rPr lang="en-US" sz="2200" dirty="0" err="1" smtClean="0">
                <a:latin typeface="Constantia"/>
                <a:cs typeface="Arial"/>
              </a:rPr>
              <a:t>megszerezheti</a:t>
            </a:r>
            <a:r>
              <a:rPr lang="en-US" sz="2200" dirty="0" smtClean="0">
                <a:latin typeface="Constantia"/>
                <a:cs typeface="Arial"/>
              </a:rPr>
              <a:t> a </a:t>
            </a:r>
            <a:r>
              <a:rPr lang="en-US" sz="2200" dirty="0" err="1" smtClean="0">
                <a:latin typeface="Constantia"/>
                <a:cs typeface="Arial"/>
              </a:rPr>
              <a:t>tulajdonjogát</a:t>
            </a:r>
            <a:r>
              <a:rPr lang="en-US" sz="2200" dirty="0" smtClean="0">
                <a:latin typeface="Constantia"/>
                <a:cs typeface="Arial"/>
              </a:rPr>
              <a:t>. </a:t>
            </a:r>
            <a:r>
              <a:rPr lang="hu-HU" sz="2200" dirty="0" smtClean="0">
                <a:latin typeface="Constantia"/>
                <a:cs typeface="Arial"/>
              </a:rPr>
              <a:t>[</a:t>
            </a:r>
            <a:r>
              <a:rPr lang="en-US" sz="2200" dirty="0" err="1" smtClean="0">
                <a:latin typeface="Constantia"/>
                <a:cs typeface="Arial"/>
              </a:rPr>
              <a:t>Földforgalmi</a:t>
            </a:r>
            <a:r>
              <a:rPr lang="en-US" sz="2200" dirty="0" smtClean="0">
                <a:latin typeface="Constantia"/>
                <a:cs typeface="Arial"/>
              </a:rPr>
              <a:t> </a:t>
            </a:r>
            <a:r>
              <a:rPr lang="en-US" sz="2200" dirty="0" err="1" smtClean="0">
                <a:latin typeface="Constantia"/>
                <a:cs typeface="Arial"/>
              </a:rPr>
              <a:t>tv</a:t>
            </a:r>
            <a:r>
              <a:rPr lang="en-US" sz="2200" dirty="0" smtClean="0">
                <a:latin typeface="Constantia"/>
                <a:cs typeface="Arial"/>
              </a:rPr>
              <a:t>. 11. § (2) c) </a:t>
            </a:r>
            <a:r>
              <a:rPr lang="en-US" sz="2200" dirty="0" err="1" smtClean="0">
                <a:latin typeface="Constantia"/>
                <a:cs typeface="Arial"/>
              </a:rPr>
              <a:t>pontja</a:t>
            </a:r>
            <a:r>
              <a:rPr lang="hu-HU" sz="2200" dirty="0" smtClean="0">
                <a:latin typeface="Constantia"/>
                <a:cs typeface="Arial"/>
              </a:rPr>
              <a:t>]</a:t>
            </a:r>
            <a:endParaRPr lang="en-US" sz="2200" dirty="0" smtClean="0">
              <a:latin typeface="Constantia"/>
              <a:cs typeface="Arial"/>
            </a:endParaRPr>
          </a:p>
          <a:p>
            <a:pPr algn="just"/>
            <a:r>
              <a:rPr lang="en-US" sz="2200" dirty="0" smtClean="0">
                <a:latin typeface="Constantia"/>
                <a:cs typeface="Arial"/>
              </a:rPr>
              <a:t>+ </a:t>
            </a:r>
            <a:r>
              <a:rPr lang="en-US" sz="2200" dirty="0" err="1" smtClean="0">
                <a:latin typeface="Constantia"/>
                <a:cs typeface="Arial"/>
              </a:rPr>
              <a:t>közfoglalkoztatás</a:t>
            </a:r>
            <a:endParaRPr lang="en-US" sz="2200" dirty="0" smtClean="0">
              <a:latin typeface="Constantia"/>
              <a:cs typeface="Arial"/>
            </a:endParaRPr>
          </a:p>
          <a:p>
            <a:pPr algn="just"/>
            <a:r>
              <a:rPr lang="en-US" sz="2200" dirty="0" smtClean="0">
                <a:latin typeface="Constantia"/>
                <a:cs typeface="Arial"/>
              </a:rPr>
              <a:t>+ </a:t>
            </a:r>
            <a:r>
              <a:rPr lang="en-US" sz="2200" dirty="0" err="1" smtClean="0">
                <a:latin typeface="Constantia"/>
                <a:cs typeface="Arial"/>
              </a:rPr>
              <a:t>szociális</a:t>
            </a:r>
            <a:r>
              <a:rPr lang="en-US" sz="2200" dirty="0" smtClean="0">
                <a:latin typeface="Constantia"/>
                <a:cs typeface="Arial"/>
              </a:rPr>
              <a:t> </a:t>
            </a:r>
            <a:r>
              <a:rPr lang="en-US" sz="2200" dirty="0" err="1" smtClean="0">
                <a:latin typeface="Constantia"/>
                <a:cs typeface="Arial"/>
              </a:rPr>
              <a:t>földprogram</a:t>
            </a:r>
            <a:endParaRPr lang="en-US" sz="2200" dirty="0" smtClean="0">
              <a:latin typeface="Constantia"/>
              <a:cs typeface="Arial"/>
            </a:endParaRPr>
          </a:p>
          <a:p>
            <a:pPr algn="just"/>
            <a:r>
              <a:rPr lang="en-US" sz="2200" dirty="0" smtClean="0">
                <a:latin typeface="Constantia"/>
                <a:cs typeface="Arial"/>
              </a:rPr>
              <a:t>+ </a:t>
            </a:r>
            <a:r>
              <a:rPr lang="en-US" sz="2200" dirty="0" err="1" smtClean="0">
                <a:latin typeface="Constantia"/>
                <a:cs typeface="Arial"/>
              </a:rPr>
              <a:t>településfejlesztés</a:t>
            </a:r>
            <a:r>
              <a:rPr lang="en-US" sz="2200" dirty="0" smtClean="0">
                <a:latin typeface="Constantia"/>
                <a:cs typeface="Arial"/>
              </a:rPr>
              <a:t> </a:t>
            </a:r>
            <a:r>
              <a:rPr lang="en-US" sz="2200" dirty="0" err="1" smtClean="0">
                <a:latin typeface="Constantia"/>
                <a:cs typeface="Arial"/>
              </a:rPr>
              <a:t>céljából</a:t>
            </a:r>
            <a:endParaRPr lang="hu-HU" sz="2200" dirty="0" smtClean="0">
              <a:latin typeface="Constantia"/>
              <a:cs typeface="Arial"/>
            </a:endParaRPr>
          </a:p>
          <a:p>
            <a:pPr algn="just">
              <a:buFont typeface="Courier New" pitchFamily="49" charset="0"/>
              <a:buChar char="o"/>
            </a:pPr>
            <a:r>
              <a:rPr lang="hu-HU" sz="2200" b="1" dirty="0" smtClean="0">
                <a:latin typeface="Constantia"/>
                <a:cs typeface="Arial"/>
              </a:rPr>
              <a:t> Új esetekkel </a:t>
            </a:r>
            <a:r>
              <a:rPr lang="hu-HU" sz="2200" dirty="0" smtClean="0">
                <a:latin typeface="Constantia"/>
                <a:cs typeface="Arial"/>
              </a:rPr>
              <a:t>bővül annak a köre, hogy </a:t>
            </a:r>
            <a:r>
              <a:rPr lang="hu-HU" sz="2200" b="1" dirty="0" smtClean="0">
                <a:latin typeface="Constantia"/>
                <a:cs typeface="Arial"/>
              </a:rPr>
              <a:t>mikor nem lehet elővásárlással élni. </a:t>
            </a:r>
            <a:r>
              <a:rPr lang="hu-HU" sz="2200" dirty="0" smtClean="0">
                <a:latin typeface="Constantia"/>
                <a:cs typeface="Arial"/>
              </a:rPr>
              <a:t>Így az állam szerzése, illetve a részarány-tulajdonost megillető vételi jog gyakorlása útján történő földtulajdonszerzés esetén nem lehet elővásárlási jogot gyakorolni.</a:t>
            </a:r>
            <a:endParaRPr lang="en-US" sz="2200" dirty="0">
              <a:latin typeface="Constantia"/>
              <a:cs typeface="Arial"/>
            </a:endParaRPr>
          </a:p>
          <a:p>
            <a:r>
              <a:rPr lang="en-US" sz="2600" b="1" dirty="0">
                <a:latin typeface="Constantia"/>
                <a:cs typeface="Arial"/>
              </a:rPr>
              <a:t/>
            </a:r>
            <a:br>
              <a:rPr lang="en-US" sz="2600" b="1" dirty="0">
                <a:latin typeface="Constantia"/>
                <a:cs typeface="Arial"/>
              </a:rPr>
            </a:br>
            <a:endParaRPr lang="en-US" sz="2600" b="1" dirty="0">
              <a:latin typeface="Constantia"/>
              <a:cs typeface="Arial"/>
            </a:endParaRPr>
          </a:p>
          <a:p>
            <a:endParaRPr lang="en-US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3915874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Áramlás">
  <a:themeElements>
    <a:clrScheme name="Áramlás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Áramlás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Áramlás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Áramlás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Áramlás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8587</TotalTime>
  <Words>1064</Words>
  <Application>Microsoft Office PowerPoint</Application>
  <PresentationFormat>Diavetítés a képernyőre (4:3 oldalarány)</PresentationFormat>
  <Paragraphs>170</Paragraphs>
  <Slides>21</Slides>
  <Notes>1</Notes>
  <HiddenSlides>0</HiddenSlides>
  <MMClips>0</MMClips>
  <ScaleCrop>false</ScaleCrop>
  <HeadingPairs>
    <vt:vector size="6" baseType="variant">
      <vt:variant>
        <vt:lpstr>Téma</vt:lpstr>
      </vt:variant>
      <vt:variant>
        <vt:i4>1</vt:i4>
      </vt:variant>
      <vt:variant>
        <vt:lpstr>Beágyazott OLE kiszolgálók</vt:lpstr>
      </vt:variant>
      <vt:variant>
        <vt:i4>1</vt:i4>
      </vt:variant>
      <vt:variant>
        <vt:lpstr>Diacímek</vt:lpstr>
      </vt:variant>
      <vt:variant>
        <vt:i4>21</vt:i4>
      </vt:variant>
    </vt:vector>
  </HeadingPairs>
  <TitlesOfParts>
    <vt:vector size="23" baseType="lpstr">
      <vt:lpstr>Áramlás</vt:lpstr>
      <vt:lpstr>Acrobat Document</vt:lpstr>
      <vt:lpstr>    Változások a földügyi szabályozásban a jegyzői eljárás tükrében</vt:lpstr>
      <vt:lpstr>2. dia</vt:lpstr>
      <vt:lpstr>3. dia</vt:lpstr>
      <vt:lpstr>4. dia</vt:lpstr>
      <vt:lpstr>5. dia</vt:lpstr>
      <vt:lpstr>6. dia</vt:lpstr>
      <vt:lpstr>7. dia</vt:lpstr>
      <vt:lpstr>8. dia</vt:lpstr>
      <vt:lpstr>9. dia</vt:lpstr>
      <vt:lpstr>10. dia</vt:lpstr>
      <vt:lpstr>11. dia</vt:lpstr>
      <vt:lpstr>12. dia</vt:lpstr>
      <vt:lpstr>13. dia</vt:lpstr>
      <vt:lpstr>14. dia</vt:lpstr>
      <vt:lpstr>15. dia</vt:lpstr>
      <vt:lpstr>16. dia</vt:lpstr>
      <vt:lpstr>17. dia</vt:lpstr>
      <vt:lpstr>18. dia</vt:lpstr>
      <vt:lpstr>19. dia</vt:lpstr>
      <vt:lpstr>20. dia</vt:lpstr>
      <vt:lpstr>  Köszönöm a figyelmet!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Földhivatalok új köntösben (avagy mégsem a ruha teszi?…)</dc:title>
  <dc:creator>EZ</dc:creator>
  <cp:lastModifiedBy>szerdahelyi.agnes</cp:lastModifiedBy>
  <cp:revision>1433</cp:revision>
  <dcterms:created xsi:type="dcterms:W3CDTF">2012-01-18T13:00:31Z</dcterms:created>
  <dcterms:modified xsi:type="dcterms:W3CDTF">2020-09-15T07:33:56Z</dcterms:modified>
</cp:coreProperties>
</file>