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0" r:id="rId2"/>
    <p:sldId id="269" r:id="rId3"/>
    <p:sldId id="261" r:id="rId4"/>
    <p:sldId id="276" r:id="rId5"/>
    <p:sldId id="279" r:id="rId6"/>
    <p:sldId id="277" r:id="rId7"/>
    <p:sldId id="274" r:id="rId8"/>
    <p:sldId id="282" r:id="rId9"/>
    <p:sldId id="281" r:id="rId10"/>
    <p:sldId id="280" r:id="rId11"/>
    <p:sldId id="286" r:id="rId12"/>
    <p:sldId id="287" r:id="rId13"/>
    <p:sldId id="284" r:id="rId14"/>
    <p:sldId id="285" r:id="rId15"/>
    <p:sldId id="283" r:id="rId16"/>
  </p:sldIdLst>
  <p:sldSz cx="9144000" cy="6858000" type="screen4x3"/>
  <p:notesSz cx="6797675" cy="9926638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B04DC-9DBD-4A2E-A444-50604F1113F5}" type="datetimeFigureOut">
              <a:rPr lang="hu-HU" smtClean="0"/>
              <a:pPr/>
              <a:t>2020.09.15.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51D90-CA2A-4D4C-8C18-AFC71AF3E2B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B04DC-9DBD-4A2E-A444-50604F1113F5}" type="datetimeFigureOut">
              <a:rPr lang="hu-HU" smtClean="0"/>
              <a:pPr/>
              <a:t>2020.09.15.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51D90-CA2A-4D4C-8C18-AFC71AF3E2B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B04DC-9DBD-4A2E-A444-50604F1113F5}" type="datetimeFigureOut">
              <a:rPr lang="hu-HU" smtClean="0"/>
              <a:pPr/>
              <a:t>2020.09.15.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51D90-CA2A-4D4C-8C18-AFC71AF3E2B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B04DC-9DBD-4A2E-A444-50604F1113F5}" type="datetimeFigureOut">
              <a:rPr lang="hu-HU" smtClean="0"/>
              <a:pPr/>
              <a:t>2020.09.15.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51D90-CA2A-4D4C-8C18-AFC71AF3E2B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B04DC-9DBD-4A2E-A444-50604F1113F5}" type="datetimeFigureOut">
              <a:rPr lang="hu-HU" smtClean="0"/>
              <a:pPr/>
              <a:t>2020.09.15.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51D90-CA2A-4D4C-8C18-AFC71AF3E2B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B04DC-9DBD-4A2E-A444-50604F1113F5}" type="datetimeFigureOut">
              <a:rPr lang="hu-HU" smtClean="0"/>
              <a:pPr/>
              <a:t>2020.09.15.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51D90-CA2A-4D4C-8C18-AFC71AF3E2B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B04DC-9DBD-4A2E-A444-50604F1113F5}" type="datetimeFigureOut">
              <a:rPr lang="hu-HU" smtClean="0"/>
              <a:pPr/>
              <a:t>2020.09.15.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51D90-CA2A-4D4C-8C18-AFC71AF3E2B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B04DC-9DBD-4A2E-A444-50604F1113F5}" type="datetimeFigureOut">
              <a:rPr lang="hu-HU" smtClean="0"/>
              <a:pPr/>
              <a:t>2020.09.15.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51D90-CA2A-4D4C-8C18-AFC71AF3E2B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B04DC-9DBD-4A2E-A444-50604F1113F5}" type="datetimeFigureOut">
              <a:rPr lang="hu-HU" smtClean="0"/>
              <a:pPr/>
              <a:t>2020.09.15.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51D90-CA2A-4D4C-8C18-AFC71AF3E2B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B04DC-9DBD-4A2E-A444-50604F1113F5}" type="datetimeFigureOut">
              <a:rPr lang="hu-HU" smtClean="0"/>
              <a:pPr/>
              <a:t>2020.09.15.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51D90-CA2A-4D4C-8C18-AFC71AF3E2B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B04DC-9DBD-4A2E-A444-50604F1113F5}" type="datetimeFigureOut">
              <a:rPr lang="hu-HU" smtClean="0"/>
              <a:pPr/>
              <a:t>2020.09.15.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51D90-CA2A-4D4C-8C18-AFC71AF3E2B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B04DC-9DBD-4A2E-A444-50604F1113F5}" type="datetimeFigureOut">
              <a:rPr lang="hu-HU" smtClean="0"/>
              <a:pPr/>
              <a:t>2020.09.15.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51D90-CA2A-4D4C-8C18-AFC71AF3E2B2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Egyenes összekötő 7"/>
          <p:cNvCxnSpPr/>
          <p:nvPr/>
        </p:nvCxnSpPr>
        <p:spPr>
          <a:xfrm>
            <a:off x="2267744" y="5733256"/>
            <a:ext cx="7992888" cy="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ím 1"/>
          <p:cNvSpPr txBox="1">
            <a:spLocks/>
          </p:cNvSpPr>
          <p:nvPr/>
        </p:nvSpPr>
        <p:spPr>
          <a:xfrm>
            <a:off x="1261864" y="4725144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/>
            </a:r>
            <a:br>
              <a:rPr kumimoji="0" lang="hu-H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</a:br>
            <a:r>
              <a:rPr kumimoji="0" lang="hu-HU" sz="2000" b="1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>Előadó: Daróczi Krisztina főosztályvezető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2000" b="1" dirty="0" smtClean="0">
                <a:solidFill>
                  <a:schemeClr val="accent5">
                    <a:lumMod val="75000"/>
                  </a:schemeClr>
                </a:solidFill>
                <a:latin typeface="Book Antiqua" pitchFamily="18" charset="0"/>
                <a:ea typeface="+mj-ea"/>
                <a:cs typeface="+mj-cs"/>
              </a:rPr>
              <a:t>	</a:t>
            </a:r>
            <a:r>
              <a:rPr kumimoji="0" lang="hu-HU" sz="2000" b="1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>/Építésügyi és Örökségvédelmi Főosztály/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2000" b="1" dirty="0" smtClean="0">
                <a:solidFill>
                  <a:schemeClr val="accent5">
                    <a:lumMod val="75000"/>
                  </a:schemeClr>
                </a:solidFill>
                <a:latin typeface="Book Antiqua" pitchFamily="18" charset="0"/>
                <a:ea typeface="+mj-ea"/>
                <a:cs typeface="+mj-cs"/>
              </a:rPr>
              <a:t>				         2020. szeptember 16.</a:t>
            </a:r>
            <a:endParaRPr kumimoji="0" lang="hu-HU" sz="2000" b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 Antiqua" pitchFamily="18" charset="0"/>
              <a:ea typeface="+mj-ea"/>
              <a:cs typeface="+mj-cs"/>
            </a:endParaRPr>
          </a:p>
        </p:txBody>
      </p:sp>
      <p:sp>
        <p:nvSpPr>
          <p:cNvPr id="15" name="Téglalap 14"/>
          <p:cNvSpPr/>
          <p:nvPr/>
        </p:nvSpPr>
        <p:spPr>
          <a:xfrm>
            <a:off x="1331640" y="980728"/>
            <a:ext cx="691276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ct val="0"/>
              </a:spcBef>
              <a:defRPr/>
            </a:pPr>
            <a:r>
              <a:rPr lang="hu-HU" sz="3000" b="1" dirty="0" smtClean="0">
                <a:latin typeface="Book Antiqua" pitchFamily="18" charset="0"/>
              </a:rPr>
              <a:t>A polgármesteri hatáskört érintő, építésügyi szakterülettel összefüggő hatósági bizonyítványok kiállításának jogalkalmazási kérdései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1331640" y="476672"/>
            <a:ext cx="6912768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hu-HU" b="1" dirty="0" smtClean="0">
              <a:latin typeface="Book Antiqua" pitchFamily="18" charset="0"/>
            </a:endParaRPr>
          </a:p>
          <a:p>
            <a:pPr algn="just"/>
            <a:r>
              <a:rPr lang="hu-HU" b="1" dirty="0" err="1" smtClean="0">
                <a:latin typeface="Book Antiqua" pitchFamily="18" charset="0"/>
              </a:rPr>
              <a:t>Tr</a:t>
            </a:r>
            <a:r>
              <a:rPr lang="hu-HU" b="1" dirty="0" smtClean="0">
                <a:latin typeface="Book Antiqua" pitchFamily="18" charset="0"/>
              </a:rPr>
              <a:t>. 26/C. § (3) </a:t>
            </a:r>
            <a:r>
              <a:rPr lang="hu-HU" dirty="0" smtClean="0">
                <a:latin typeface="Book Antiqua" pitchFamily="18" charset="0"/>
              </a:rPr>
              <a:t>A polgármester kérelemre, amennyiben a rendeltetésmódosítás </a:t>
            </a:r>
            <a:r>
              <a:rPr lang="hu-HU" b="1" u="sng" dirty="0" smtClean="0">
                <a:solidFill>
                  <a:schemeClr val="accent5">
                    <a:lumMod val="75000"/>
                  </a:schemeClr>
                </a:solidFill>
                <a:latin typeface="Book Antiqua" pitchFamily="18" charset="0"/>
              </a:rPr>
              <a:t>az örökségvédelmi vagy a rendeltetésmódosítási hatóság engedélyéhez nem kötött</a:t>
            </a:r>
            <a:r>
              <a:rPr lang="hu-HU" dirty="0" smtClean="0">
                <a:latin typeface="Book Antiqua" pitchFamily="18" charset="0"/>
              </a:rPr>
              <a:t>, és az építmény, az építményen belüli rendeltetési egység </a:t>
            </a:r>
            <a:r>
              <a:rPr lang="hu-HU" b="1" u="sng" dirty="0" smtClean="0">
                <a:solidFill>
                  <a:schemeClr val="accent5">
                    <a:lumMod val="75000"/>
                  </a:schemeClr>
                </a:solidFill>
                <a:latin typeface="Book Antiqua" pitchFamily="18" charset="0"/>
              </a:rPr>
              <a:t>az országos építésügyi követelményeknek, valamint a helyi építési szabályzatnak megfelel</a:t>
            </a:r>
            <a:r>
              <a:rPr lang="hu-HU" dirty="0" smtClean="0">
                <a:latin typeface="Book Antiqua" pitchFamily="18" charset="0"/>
              </a:rPr>
              <a:t>, - az ingatlan-nyilvántartásban történő átvezetés céljából - hatósági bizonyítványt állít ki az építmény, az építményen belüli rendeltetési egység rendeltetésének megváltoztatásáról.</a:t>
            </a:r>
          </a:p>
          <a:p>
            <a:pPr algn="just"/>
            <a:endParaRPr lang="hu-HU" sz="1600" b="1" dirty="0" smtClean="0">
              <a:latin typeface="Book Antiqua" pitchFamily="18" charset="0"/>
            </a:endParaRPr>
          </a:p>
          <a:p>
            <a:pPr algn="just"/>
            <a:r>
              <a:rPr lang="hu-HU" sz="1600" b="1" dirty="0" err="1" smtClean="0">
                <a:latin typeface="Book Antiqua" pitchFamily="18" charset="0"/>
              </a:rPr>
              <a:t>Inytv</a:t>
            </a:r>
            <a:r>
              <a:rPr lang="hu-HU" sz="1600" b="1" dirty="0" smtClean="0">
                <a:latin typeface="Book Antiqua" pitchFamily="18" charset="0"/>
              </a:rPr>
              <a:t>. </a:t>
            </a:r>
            <a:r>
              <a:rPr lang="hu-HU" sz="1600" b="1" dirty="0" err="1" smtClean="0">
                <a:latin typeface="Book Antiqua" pitchFamily="18" charset="0"/>
              </a:rPr>
              <a:t>vhr</a:t>
            </a:r>
            <a:r>
              <a:rPr lang="hu-HU" sz="1600" b="1" dirty="0" smtClean="0">
                <a:latin typeface="Book Antiqua" pitchFamily="18" charset="0"/>
              </a:rPr>
              <a:t>. 65. § (3g)</a:t>
            </a:r>
            <a:r>
              <a:rPr lang="hu-HU" sz="1600" b="1" baseline="30000" dirty="0" smtClean="0">
                <a:latin typeface="Book Antiqua" pitchFamily="18" charset="0"/>
              </a:rPr>
              <a:t> </a:t>
            </a:r>
            <a:r>
              <a:rPr lang="hu-HU" sz="1600" dirty="0" smtClean="0">
                <a:latin typeface="Book Antiqua" pitchFamily="18" charset="0"/>
              </a:rPr>
              <a:t>Épület fő rendeltetési jellegének, továbbá lakás vagy nem lakás céljára szolgáló helyiség rendeltetésmódjának építésügyi hatóság, örökségvédelmi hatóság vagy a rendeltetésmódosítási hatóság eljárásához nem kötött megváltoztatását a települési önkormányzat polgármesterének rendeltetést igazoló hatósági bizonyítványa alapján lehet az ingatlan-nyilvántartásban átvezetni.</a:t>
            </a:r>
            <a:endParaRPr lang="hu-HU" sz="1600" b="1" dirty="0" smtClean="0">
              <a:latin typeface="Book Antiqua" pitchFamily="18" charset="0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0" y="4509120"/>
            <a:ext cx="165618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000" b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Book Antiqua" pitchFamily="18" charset="0"/>
              </a:rPr>
              <a:t>0</a:t>
            </a:r>
            <a:r>
              <a:rPr lang="hu-HU" sz="10000" b="1" dirty="0" smtClean="0">
                <a:solidFill>
                  <a:schemeClr val="accent5">
                    <a:lumMod val="75000"/>
                  </a:schemeClr>
                </a:solidFill>
                <a:latin typeface="Book Antiqua" pitchFamily="18" charset="0"/>
              </a:rPr>
              <a:t>5</a:t>
            </a:r>
          </a:p>
        </p:txBody>
      </p:sp>
      <p:cxnSp>
        <p:nvCxnSpPr>
          <p:cNvPr id="8" name="Egyenes összekötő 7"/>
          <p:cNvCxnSpPr/>
          <p:nvPr/>
        </p:nvCxnSpPr>
        <p:spPr>
          <a:xfrm>
            <a:off x="1331640" y="5733256"/>
            <a:ext cx="8928992" cy="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8"/>
          <p:cNvCxnSpPr/>
          <p:nvPr/>
        </p:nvCxnSpPr>
        <p:spPr>
          <a:xfrm>
            <a:off x="971600" y="5733256"/>
            <a:ext cx="9289032" cy="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ím 1"/>
          <p:cNvSpPr txBox="1">
            <a:spLocks/>
          </p:cNvSpPr>
          <p:nvPr/>
        </p:nvSpPr>
        <p:spPr>
          <a:xfrm>
            <a:off x="1261864" y="483929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/>
            </a:r>
            <a:br>
              <a:rPr kumimoji="0" lang="hu-HU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</a:br>
            <a:r>
              <a:rPr kumimoji="0" lang="hu-HU" sz="3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>jog</a:t>
            </a:r>
            <a:r>
              <a:rPr kumimoji="0" lang="hu-HU" sz="3500" b="1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>alkalmazás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3000" i="1" dirty="0" smtClean="0">
                <a:solidFill>
                  <a:schemeClr val="accent5">
                    <a:lumMod val="75000"/>
                  </a:schemeClr>
                </a:solidFill>
                <a:latin typeface="Book Antiqua" pitchFamily="18" charset="0"/>
                <a:ea typeface="+mj-ea"/>
                <a:cs typeface="+mj-cs"/>
              </a:rPr>
              <a:t>r</a:t>
            </a:r>
            <a:r>
              <a:rPr kumimoji="0" lang="hu-HU" sz="300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>endeltetés</a:t>
            </a:r>
            <a:r>
              <a:rPr kumimoji="0" lang="hu-HU" sz="300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> </a:t>
            </a:r>
            <a:r>
              <a:rPr kumimoji="0" lang="hu-HU" sz="300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>megváltozásának </a:t>
            </a:r>
            <a:r>
              <a:rPr kumimoji="0" lang="hu-HU" sz="3000" i="1" u="none" strike="noStrike" kern="1200" cap="none" spc="0" normalizeH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>igazolása</a:t>
            </a:r>
            <a:endParaRPr kumimoji="0" lang="hu-HU" sz="300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 Antiqu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églalap 8"/>
          <p:cNvSpPr/>
          <p:nvPr/>
        </p:nvSpPr>
        <p:spPr>
          <a:xfrm>
            <a:off x="1331640" y="476672"/>
            <a:ext cx="6912768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endParaRPr lang="hu-HU" dirty="0" smtClean="0">
              <a:latin typeface="Book Antiqua" pitchFamily="18" charset="0"/>
            </a:endParaRPr>
          </a:p>
          <a:p>
            <a:pPr marL="342900" indent="-342900" algn="just">
              <a:spcAft>
                <a:spcPts val="600"/>
              </a:spcAft>
              <a:buAutoNum type="arabicPeriod"/>
            </a:pPr>
            <a:r>
              <a:rPr lang="hu-HU" dirty="0" smtClean="0">
                <a:latin typeface="Book Antiqua" pitchFamily="18" charset="0"/>
              </a:rPr>
              <a:t>Kérelem beérkezése</a:t>
            </a:r>
          </a:p>
          <a:p>
            <a:pPr marL="342900" indent="-342900" algn="just">
              <a:spcAft>
                <a:spcPts val="600"/>
              </a:spcAft>
              <a:buAutoNum type="arabicPeriod"/>
            </a:pPr>
            <a:r>
              <a:rPr lang="hu-HU" dirty="0" smtClean="0">
                <a:latin typeface="Book Antiqua" pitchFamily="18" charset="0"/>
              </a:rPr>
              <a:t>Előzmények, hatáskör megállapítása (</a:t>
            </a:r>
            <a:r>
              <a:rPr lang="hu-HU" dirty="0" err="1" smtClean="0">
                <a:latin typeface="Book Antiqua" pitchFamily="18" charset="0"/>
              </a:rPr>
              <a:t>Ákr</a:t>
            </a:r>
            <a:r>
              <a:rPr lang="hu-HU" dirty="0" smtClean="0">
                <a:latin typeface="Book Antiqua" pitchFamily="18" charset="0"/>
              </a:rPr>
              <a:t>. 17. §), jogszerűség vizsgálata – </a:t>
            </a:r>
            <a:r>
              <a:rPr lang="hu-HU" strike="sngStrike" dirty="0" smtClean="0">
                <a:latin typeface="Book Antiqua" pitchFamily="18" charset="0"/>
              </a:rPr>
              <a:t>Mikor épült? </a:t>
            </a:r>
            <a:r>
              <a:rPr lang="hu-HU" dirty="0" smtClean="0">
                <a:latin typeface="Book Antiqua" pitchFamily="18" charset="0"/>
              </a:rPr>
              <a:t>Örökségvédelmi engedélyhez, rendeltetésmódosítási hatóság engedélyéhez kötött-e?</a:t>
            </a:r>
          </a:p>
          <a:p>
            <a:pPr marL="342900" indent="-342900" algn="just">
              <a:spcAft>
                <a:spcPts val="600"/>
              </a:spcAft>
              <a:buAutoNum type="arabicPeriod"/>
            </a:pPr>
            <a:r>
              <a:rPr lang="hu-HU" dirty="0" smtClean="0">
                <a:latin typeface="Book Antiqua" pitchFamily="18" charset="0"/>
              </a:rPr>
              <a:t>Helyszíni szemle tartása – </a:t>
            </a:r>
            <a:r>
              <a:rPr lang="hu-HU" strike="sngStrike" dirty="0" smtClean="0">
                <a:latin typeface="Book Antiqua" pitchFamily="18" charset="0"/>
              </a:rPr>
              <a:t>elhelyezkedés</a:t>
            </a:r>
            <a:r>
              <a:rPr lang="hu-HU" dirty="0" smtClean="0">
                <a:latin typeface="Book Antiqua" pitchFamily="18" charset="0"/>
              </a:rPr>
              <a:t>, önálló rendeltetési egység paramétereinek </a:t>
            </a:r>
            <a:r>
              <a:rPr lang="hu-HU" dirty="0" smtClean="0">
                <a:latin typeface="Book Antiqua" pitchFamily="18" charset="0"/>
              </a:rPr>
              <a:t>vizsgálata</a:t>
            </a:r>
          </a:p>
          <a:p>
            <a:pPr marL="342900" indent="-342900" algn="just">
              <a:spcAft>
                <a:spcPts val="600"/>
              </a:spcAft>
              <a:buFontTx/>
              <a:buAutoNum type="arabicPeriod"/>
            </a:pPr>
            <a:r>
              <a:rPr lang="hu-HU" dirty="0" smtClean="0">
                <a:latin typeface="Book Antiqua" pitchFamily="18" charset="0"/>
              </a:rPr>
              <a:t>Jogszabály nem tér ki rá, de </a:t>
            </a:r>
            <a:r>
              <a:rPr lang="hu-HU" dirty="0" smtClean="0">
                <a:latin typeface="Book Antiqua" pitchFamily="18" charset="0"/>
              </a:rPr>
              <a:t>ez esetben is segítség </a:t>
            </a:r>
            <a:r>
              <a:rPr lang="hu-HU" dirty="0" smtClean="0">
                <a:latin typeface="Book Antiqua" pitchFamily="18" charset="0"/>
              </a:rPr>
              <a:t>lehet az ügyféltől tervdokumentáció </a:t>
            </a:r>
            <a:r>
              <a:rPr lang="hu-HU" dirty="0" smtClean="0">
                <a:latin typeface="Book Antiqua" pitchFamily="18" charset="0"/>
              </a:rPr>
              <a:t>bekérése</a:t>
            </a:r>
            <a:endParaRPr lang="hu-HU" dirty="0" smtClean="0">
              <a:latin typeface="Book Antiqua" pitchFamily="18" charset="0"/>
            </a:endParaRPr>
          </a:p>
          <a:p>
            <a:pPr marL="342900" indent="-342900" algn="just">
              <a:spcAft>
                <a:spcPts val="600"/>
              </a:spcAft>
              <a:buAutoNum type="arabicPeriod"/>
            </a:pPr>
            <a:r>
              <a:rPr lang="hu-HU" dirty="0" smtClean="0">
                <a:latin typeface="Book Antiqua" pitchFamily="18" charset="0"/>
              </a:rPr>
              <a:t>Szakértő bevonása opcionálisan</a:t>
            </a:r>
          </a:p>
          <a:p>
            <a:pPr marL="342900" indent="-342900" algn="just">
              <a:spcAft>
                <a:spcPts val="600"/>
              </a:spcAft>
              <a:buAutoNum type="arabicPeriod"/>
            </a:pPr>
            <a:r>
              <a:rPr lang="hu-HU" dirty="0" smtClean="0">
                <a:latin typeface="Book Antiqua" pitchFamily="18" charset="0"/>
              </a:rPr>
              <a:t>Hatósági bizonyítvány </a:t>
            </a:r>
            <a:r>
              <a:rPr lang="hu-HU" dirty="0" smtClean="0">
                <a:latin typeface="Book Antiqua" pitchFamily="18" charset="0"/>
              </a:rPr>
              <a:t>kiadása/megtagadása</a:t>
            </a:r>
            <a:endParaRPr lang="hu-HU" dirty="0" smtClean="0">
              <a:latin typeface="Book Antiqua" pitchFamily="18" charset="0"/>
            </a:endParaRPr>
          </a:p>
          <a:p>
            <a:pPr marL="342900" indent="-342900" algn="just">
              <a:buAutoNum type="arabicPeriod"/>
            </a:pPr>
            <a:r>
              <a:rPr lang="hu-HU" dirty="0" smtClean="0">
                <a:latin typeface="Book Antiqua" pitchFamily="18" charset="0"/>
              </a:rPr>
              <a:t>Ingatlan-nyilvántartási átvezetés</a:t>
            </a:r>
          </a:p>
        </p:txBody>
      </p:sp>
      <p:sp>
        <p:nvSpPr>
          <p:cNvPr id="16" name="Szövegdoboz 15"/>
          <p:cNvSpPr txBox="1"/>
          <p:nvPr/>
        </p:nvSpPr>
        <p:spPr>
          <a:xfrm>
            <a:off x="0" y="4509120"/>
            <a:ext cx="165618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000" b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Book Antiqua" pitchFamily="18" charset="0"/>
              </a:rPr>
              <a:t>05</a:t>
            </a:r>
            <a:endParaRPr lang="hu-HU" sz="10000" b="1" dirty="0" smtClean="0">
              <a:solidFill>
                <a:schemeClr val="accent5">
                  <a:lumMod val="75000"/>
                </a:schemeClr>
              </a:solidFill>
              <a:latin typeface="Book Antiqua" pitchFamily="18" charset="0"/>
            </a:endParaRPr>
          </a:p>
        </p:txBody>
      </p:sp>
      <p:cxnSp>
        <p:nvCxnSpPr>
          <p:cNvPr id="17" name="Egyenes összekötő 16"/>
          <p:cNvCxnSpPr/>
          <p:nvPr/>
        </p:nvCxnSpPr>
        <p:spPr>
          <a:xfrm>
            <a:off x="1331640" y="5733256"/>
            <a:ext cx="8928992" cy="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gyenes összekötő 17"/>
          <p:cNvCxnSpPr/>
          <p:nvPr/>
        </p:nvCxnSpPr>
        <p:spPr>
          <a:xfrm>
            <a:off x="971600" y="5733256"/>
            <a:ext cx="9289032" cy="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ím 1"/>
          <p:cNvSpPr txBox="1">
            <a:spLocks/>
          </p:cNvSpPr>
          <p:nvPr/>
        </p:nvSpPr>
        <p:spPr>
          <a:xfrm>
            <a:off x="1261864" y="483929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/>
            </a:r>
            <a:br>
              <a:rPr kumimoji="0" lang="hu-HU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</a:br>
            <a:r>
              <a:rPr kumimoji="0" lang="hu-HU" sz="3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>jog</a:t>
            </a:r>
            <a:r>
              <a:rPr kumimoji="0" lang="hu-HU" sz="3500" b="1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>alkalmazás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3000" i="1" dirty="0" smtClean="0">
                <a:solidFill>
                  <a:schemeClr val="accent5">
                    <a:lumMod val="75000"/>
                  </a:schemeClr>
                </a:solidFill>
                <a:latin typeface="Book Antiqua" pitchFamily="18" charset="0"/>
                <a:ea typeface="+mj-ea"/>
                <a:cs typeface="+mj-cs"/>
              </a:rPr>
              <a:t>r</a:t>
            </a:r>
            <a:r>
              <a:rPr kumimoji="0" lang="hu-HU" sz="300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>endeltetés</a:t>
            </a:r>
            <a:r>
              <a:rPr kumimoji="0" lang="hu-HU" sz="300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> </a:t>
            </a:r>
            <a:r>
              <a:rPr kumimoji="0" lang="hu-HU" sz="300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>megváltozásának </a:t>
            </a:r>
            <a:r>
              <a:rPr kumimoji="0" lang="hu-HU" sz="3000" i="1" u="none" strike="noStrike" kern="1200" cap="none" spc="0" normalizeH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>igazolása</a:t>
            </a:r>
            <a:endParaRPr kumimoji="0" lang="hu-HU" sz="300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 Antiqu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/>
        </p:nvSpPr>
        <p:spPr>
          <a:xfrm>
            <a:off x="1331640" y="476672"/>
            <a:ext cx="6912768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endParaRPr lang="hu-HU" b="1" u="sng" dirty="0" smtClean="0">
              <a:solidFill>
                <a:schemeClr val="accent5">
                  <a:lumMod val="75000"/>
                </a:schemeClr>
              </a:solidFill>
              <a:latin typeface="Book Antiqua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hu-HU" b="1" u="sng" dirty="0" smtClean="0">
                <a:solidFill>
                  <a:schemeClr val="accent5">
                    <a:lumMod val="75000"/>
                  </a:schemeClr>
                </a:solidFill>
                <a:latin typeface="Book Antiqua" pitchFamily="18" charset="0"/>
              </a:rPr>
              <a:t>Örökségvédelmi engedélyhez nem kötött?!</a:t>
            </a:r>
          </a:p>
          <a:p>
            <a:pPr marL="342900" indent="-342900" algn="just"/>
            <a:r>
              <a:rPr lang="hu-HU" dirty="0" smtClean="0">
                <a:latin typeface="Book Antiqua" pitchFamily="18" charset="0"/>
              </a:rPr>
              <a:t>      </a:t>
            </a:r>
            <a:r>
              <a:rPr lang="hu-HU" dirty="0" smtClean="0">
                <a:latin typeface="Book Antiqua" pitchFamily="18" charset="0"/>
              </a:rPr>
              <a:t>(amennyiben nem tartozik a </a:t>
            </a:r>
            <a:r>
              <a:rPr lang="hu-HU" dirty="0" smtClean="0">
                <a:latin typeface="Book Antiqua" pitchFamily="18" charset="0"/>
              </a:rPr>
              <a:t>68/2018</a:t>
            </a:r>
            <a:r>
              <a:rPr lang="hu-HU" dirty="0" smtClean="0">
                <a:latin typeface="Book Antiqua" pitchFamily="18" charset="0"/>
              </a:rPr>
              <a:t>. Kr. 64. </a:t>
            </a:r>
            <a:r>
              <a:rPr lang="hu-HU" dirty="0" smtClean="0">
                <a:latin typeface="Book Antiqua" pitchFamily="18" charset="0"/>
              </a:rPr>
              <a:t>§ - </a:t>
            </a:r>
            <a:r>
              <a:rPr lang="hu-HU" i="1" dirty="0" smtClean="0">
                <a:latin typeface="Book Antiqua" pitchFamily="18" charset="0"/>
              </a:rPr>
              <a:t>műemléken végzett, a műemlék értékleltárba felvett elemeit érintő vagy roncsoló építési </a:t>
            </a:r>
            <a:r>
              <a:rPr lang="hu-HU" i="1" dirty="0" smtClean="0">
                <a:latin typeface="Book Antiqua" pitchFamily="18" charset="0"/>
              </a:rPr>
              <a:t>tevékenység – </a:t>
            </a:r>
            <a:r>
              <a:rPr lang="hu-HU" dirty="0" smtClean="0">
                <a:latin typeface="Book Antiqua" pitchFamily="18" charset="0"/>
              </a:rPr>
              <a:t>hatálya alá)</a:t>
            </a:r>
            <a:endParaRPr lang="hu-HU" dirty="0" smtClean="0">
              <a:latin typeface="Book Antiqua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hu-HU" dirty="0" smtClean="0">
              <a:latin typeface="Book Antiqua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hu-HU" b="1" u="sng" dirty="0" smtClean="0">
                <a:solidFill>
                  <a:schemeClr val="accent5">
                    <a:lumMod val="75000"/>
                  </a:schemeClr>
                </a:solidFill>
                <a:latin typeface="Book Antiqua" pitchFamily="18" charset="0"/>
              </a:rPr>
              <a:t>Rendeltetésmódosítási engedélyhez nem kötött?! </a:t>
            </a:r>
          </a:p>
          <a:p>
            <a:pPr marL="342900" indent="-342900" algn="just"/>
            <a:r>
              <a:rPr lang="hu-HU" dirty="0" smtClean="0">
                <a:latin typeface="Book Antiqua" pitchFamily="18" charset="0"/>
              </a:rPr>
              <a:t>      </a:t>
            </a:r>
            <a:r>
              <a:rPr lang="hu-HU" dirty="0" smtClean="0">
                <a:latin typeface="Book Antiqua" pitchFamily="18" charset="0"/>
              </a:rPr>
              <a:t>(amennyiben nem tartozik a </a:t>
            </a:r>
            <a:r>
              <a:rPr lang="hu-HU" dirty="0" smtClean="0">
                <a:latin typeface="Book Antiqua" pitchFamily="18" charset="0"/>
              </a:rPr>
              <a:t>143/2018</a:t>
            </a:r>
            <a:r>
              <a:rPr lang="hu-HU" dirty="0" smtClean="0">
                <a:latin typeface="Book Antiqua" pitchFamily="18" charset="0"/>
              </a:rPr>
              <a:t>. Kr. 1. </a:t>
            </a:r>
            <a:r>
              <a:rPr lang="hu-HU" dirty="0" smtClean="0">
                <a:latin typeface="Book Antiqua" pitchFamily="18" charset="0"/>
              </a:rPr>
              <a:t>§ - </a:t>
            </a:r>
            <a:r>
              <a:rPr lang="hu-HU" i="1" dirty="0" smtClean="0">
                <a:latin typeface="Book Antiqua" pitchFamily="18" charset="0"/>
              </a:rPr>
              <a:t>400 m</a:t>
            </a:r>
            <a:r>
              <a:rPr lang="hu-HU" i="1" baseline="30000" dirty="0" smtClean="0">
                <a:latin typeface="Book Antiqua" pitchFamily="18" charset="0"/>
              </a:rPr>
              <a:t>2</a:t>
            </a:r>
            <a:r>
              <a:rPr lang="hu-HU" i="1" dirty="0" smtClean="0">
                <a:latin typeface="Book Antiqua" pitchFamily="18" charset="0"/>
              </a:rPr>
              <a:t>-nél nagyobb bruttó alapterületű kereskedelmi </a:t>
            </a:r>
            <a:r>
              <a:rPr lang="hu-HU" i="1" dirty="0" smtClean="0">
                <a:latin typeface="Book Antiqua" pitchFamily="18" charset="0"/>
              </a:rPr>
              <a:t>építmény – </a:t>
            </a:r>
            <a:r>
              <a:rPr lang="hu-HU" dirty="0" smtClean="0">
                <a:latin typeface="Book Antiqua" pitchFamily="18" charset="0"/>
              </a:rPr>
              <a:t>hatálya alá)</a:t>
            </a:r>
            <a:endParaRPr lang="hu-HU" b="1" u="sng" dirty="0" smtClean="0">
              <a:solidFill>
                <a:schemeClr val="accent5">
                  <a:lumMod val="75000"/>
                </a:schemeClr>
              </a:solidFill>
              <a:latin typeface="Book Antiqua" pitchFamily="18" charset="0"/>
            </a:endParaRPr>
          </a:p>
          <a:p>
            <a:pPr marL="342900" indent="-342900" algn="just"/>
            <a:r>
              <a:rPr lang="hu-HU" dirty="0" smtClean="0">
                <a:latin typeface="Book Antiqua" pitchFamily="18" charset="0"/>
              </a:rPr>
              <a:t>      </a:t>
            </a:r>
          </a:p>
          <a:p>
            <a:pPr marL="342900" indent="-342900" algn="just"/>
            <a:r>
              <a:rPr lang="hu-HU" dirty="0" smtClean="0">
                <a:latin typeface="Book Antiqua" pitchFamily="18" charset="0"/>
              </a:rPr>
              <a:t>      </a:t>
            </a:r>
            <a:r>
              <a:rPr lang="hu-HU" sz="1600" b="1" u="sng" dirty="0" smtClean="0">
                <a:latin typeface="Book Antiqua" pitchFamily="18" charset="0"/>
              </a:rPr>
              <a:t>Ha örökségvédelmi/rendeltetésmódosítási engedélyhez kötött, át kell tenni a </a:t>
            </a:r>
            <a:r>
              <a:rPr lang="hu-HU" sz="1600" b="1" u="sng" dirty="0" err="1" smtClean="0">
                <a:latin typeface="Book Antiqua" pitchFamily="18" charset="0"/>
              </a:rPr>
              <a:t>KH-hoz</a:t>
            </a:r>
            <a:endParaRPr lang="hu-HU" sz="1600" b="1" u="sng" dirty="0" smtClean="0">
              <a:latin typeface="Book Antiqua" pitchFamily="18" charset="0"/>
            </a:endParaRPr>
          </a:p>
        </p:txBody>
      </p:sp>
      <p:sp>
        <p:nvSpPr>
          <p:cNvPr id="12" name="Szövegdoboz 11"/>
          <p:cNvSpPr txBox="1"/>
          <p:nvPr/>
        </p:nvSpPr>
        <p:spPr>
          <a:xfrm>
            <a:off x="0" y="4509120"/>
            <a:ext cx="165618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000" b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Book Antiqua" pitchFamily="18" charset="0"/>
              </a:rPr>
              <a:t>05</a:t>
            </a:r>
            <a:endParaRPr lang="hu-HU" sz="10000" b="1" dirty="0" smtClean="0">
              <a:solidFill>
                <a:schemeClr val="accent5">
                  <a:lumMod val="75000"/>
                </a:schemeClr>
              </a:solidFill>
              <a:latin typeface="Book Antiqua" pitchFamily="18" charset="0"/>
            </a:endParaRPr>
          </a:p>
        </p:txBody>
      </p:sp>
      <p:cxnSp>
        <p:nvCxnSpPr>
          <p:cNvPr id="13" name="Egyenes összekötő 12"/>
          <p:cNvCxnSpPr/>
          <p:nvPr/>
        </p:nvCxnSpPr>
        <p:spPr>
          <a:xfrm>
            <a:off x="1331640" y="5733256"/>
            <a:ext cx="8928992" cy="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gyenes összekötő 14"/>
          <p:cNvCxnSpPr/>
          <p:nvPr/>
        </p:nvCxnSpPr>
        <p:spPr>
          <a:xfrm>
            <a:off x="899592" y="5733256"/>
            <a:ext cx="9361040" cy="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ím 1"/>
          <p:cNvSpPr txBox="1">
            <a:spLocks/>
          </p:cNvSpPr>
          <p:nvPr/>
        </p:nvSpPr>
        <p:spPr>
          <a:xfrm>
            <a:off x="1261864" y="483929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/>
            </a:r>
            <a:br>
              <a:rPr kumimoji="0" lang="hu-HU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</a:br>
            <a:r>
              <a:rPr kumimoji="0" lang="hu-HU" sz="3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>jog</a:t>
            </a:r>
            <a:r>
              <a:rPr kumimoji="0" lang="hu-HU" sz="3500" b="1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>alkalmazás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3000" i="1" dirty="0" smtClean="0">
                <a:solidFill>
                  <a:schemeClr val="accent5">
                    <a:lumMod val="75000"/>
                  </a:schemeClr>
                </a:solidFill>
                <a:latin typeface="Book Antiqua" pitchFamily="18" charset="0"/>
                <a:ea typeface="+mj-ea"/>
                <a:cs typeface="+mj-cs"/>
              </a:rPr>
              <a:t>r</a:t>
            </a:r>
            <a:r>
              <a:rPr kumimoji="0" lang="hu-HU" sz="300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>endeltetés</a:t>
            </a:r>
            <a:r>
              <a:rPr kumimoji="0" lang="hu-HU" sz="300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> </a:t>
            </a:r>
            <a:r>
              <a:rPr kumimoji="0" lang="hu-HU" sz="300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>megváltozásának </a:t>
            </a:r>
            <a:r>
              <a:rPr kumimoji="0" lang="hu-HU" sz="3000" i="1" u="none" strike="noStrike" kern="1200" cap="none" spc="0" normalizeH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>igazolása</a:t>
            </a:r>
            <a:endParaRPr kumimoji="0" lang="hu-HU" sz="300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 Antiqu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/>
        </p:nvSpPr>
        <p:spPr>
          <a:xfrm>
            <a:off x="1331640" y="476672"/>
            <a:ext cx="691276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endParaRPr lang="hu-HU" dirty="0" smtClean="0">
              <a:latin typeface="Book Antiqua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hu-HU" b="1" u="sng" dirty="0" smtClean="0">
                <a:solidFill>
                  <a:schemeClr val="accent5">
                    <a:lumMod val="75000"/>
                  </a:schemeClr>
                </a:solidFill>
                <a:latin typeface="Book Antiqua" pitchFamily="18" charset="0"/>
              </a:rPr>
              <a:t>Milyen célra használják?  </a:t>
            </a:r>
            <a:r>
              <a:rPr lang="hu-HU" b="1" dirty="0" smtClean="0">
                <a:solidFill>
                  <a:schemeClr val="accent5">
                    <a:lumMod val="75000"/>
                  </a:schemeClr>
                </a:solidFill>
                <a:latin typeface="Book Antiqua" pitchFamily="18" charset="0"/>
              </a:rPr>
              <a:t> </a:t>
            </a:r>
          </a:p>
          <a:p>
            <a:pPr marL="342900" indent="-342900" algn="just"/>
            <a:r>
              <a:rPr lang="hu-HU" dirty="0" smtClean="0">
                <a:latin typeface="Book Antiqua" pitchFamily="18" charset="0"/>
              </a:rPr>
              <a:t>      E tekintetben szintén helyszíni szemlén kell vizsgálni, hogy arra a célra használják–e, melyre a hatósági bizonyítvány kiadását kérik. </a:t>
            </a:r>
          </a:p>
          <a:p>
            <a:pPr marL="342900" indent="-342900" algn="just"/>
            <a:r>
              <a:rPr lang="hu-HU" dirty="0" smtClean="0">
                <a:latin typeface="Book Antiqua" pitchFamily="18" charset="0"/>
              </a:rPr>
              <a:t>      Vizsgálni kell a helyi és országos építési előírásokban foglaltakat! </a:t>
            </a:r>
          </a:p>
          <a:p>
            <a:pPr marL="342900" indent="-342900" algn="just"/>
            <a:r>
              <a:rPr lang="hu-HU" dirty="0" smtClean="0">
                <a:latin typeface="Book Antiqua" pitchFamily="18" charset="0"/>
              </a:rPr>
              <a:t>      Általános probléma:</a:t>
            </a:r>
          </a:p>
          <a:p>
            <a:pPr marL="342900" indent="-342900" algn="just"/>
            <a:r>
              <a:rPr lang="hu-HU" dirty="0" smtClean="0">
                <a:latin typeface="Book Antiqua" pitchFamily="18" charset="0"/>
              </a:rPr>
              <a:t>      :: az önálló rendeltetési egységhez előírt gépjármű elhelyezés telken belüli biztosítása az OTÉK 4. melléklete alapján (pl. a megszűnő garázs, mint önálló rendeltetési egység esetén kieső gépjármű elhelyezés telken belüli biztosítása, vagy pl. iroda funkció kialakításával keletkező plusz gépjármű elhelyezés biztosítása szintén telken belül)</a:t>
            </a:r>
          </a:p>
          <a:p>
            <a:pPr marL="342900" indent="-342900" algn="just"/>
            <a:r>
              <a:rPr lang="hu-HU" dirty="0" smtClean="0">
                <a:latin typeface="Book Antiqua" pitchFamily="18" charset="0"/>
              </a:rPr>
              <a:t>      :: a helyiségek </a:t>
            </a:r>
            <a:r>
              <a:rPr lang="hu-HU" dirty="0" err="1" smtClean="0">
                <a:latin typeface="Book Antiqua" pitchFamily="18" charset="0"/>
              </a:rPr>
              <a:t>OTÉK-ban</a:t>
            </a:r>
            <a:r>
              <a:rPr lang="hu-HU" dirty="0" smtClean="0">
                <a:latin typeface="Book Antiqua" pitchFamily="18" charset="0"/>
              </a:rPr>
              <a:t> előírt általános előírásainak való megfelelés (pl. belmagasság, helyiség minimális alapterülete)</a:t>
            </a:r>
            <a:endParaRPr lang="hu-HU" i="1" dirty="0" smtClean="0">
              <a:latin typeface="Book Antiqua" pitchFamily="18" charset="0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0" y="4509120"/>
            <a:ext cx="165618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000" b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Book Antiqua" pitchFamily="18" charset="0"/>
              </a:rPr>
              <a:t>05</a:t>
            </a:r>
          </a:p>
        </p:txBody>
      </p:sp>
      <p:cxnSp>
        <p:nvCxnSpPr>
          <p:cNvPr id="8" name="Egyenes összekötő 7"/>
          <p:cNvCxnSpPr/>
          <p:nvPr/>
        </p:nvCxnSpPr>
        <p:spPr>
          <a:xfrm>
            <a:off x="1331640" y="5733256"/>
            <a:ext cx="8928992" cy="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9"/>
          <p:cNvCxnSpPr/>
          <p:nvPr/>
        </p:nvCxnSpPr>
        <p:spPr>
          <a:xfrm>
            <a:off x="971600" y="5733256"/>
            <a:ext cx="9289032" cy="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ím 1"/>
          <p:cNvSpPr txBox="1">
            <a:spLocks/>
          </p:cNvSpPr>
          <p:nvPr/>
        </p:nvSpPr>
        <p:spPr>
          <a:xfrm>
            <a:off x="1261864" y="483929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/>
            </a:r>
            <a:br>
              <a:rPr kumimoji="0" lang="hu-HU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</a:br>
            <a:r>
              <a:rPr kumimoji="0" lang="hu-HU" sz="3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>jog</a:t>
            </a:r>
            <a:r>
              <a:rPr kumimoji="0" lang="hu-HU" sz="3500" b="1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>alkalmazás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3000" i="1" dirty="0" smtClean="0">
                <a:solidFill>
                  <a:schemeClr val="accent5">
                    <a:lumMod val="75000"/>
                  </a:schemeClr>
                </a:solidFill>
                <a:latin typeface="Book Antiqua" pitchFamily="18" charset="0"/>
                <a:ea typeface="+mj-ea"/>
                <a:cs typeface="+mj-cs"/>
              </a:rPr>
              <a:t>r</a:t>
            </a:r>
            <a:r>
              <a:rPr kumimoji="0" lang="hu-HU" sz="300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>endeltetés</a:t>
            </a:r>
            <a:r>
              <a:rPr kumimoji="0" lang="hu-HU" sz="300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> </a:t>
            </a:r>
            <a:r>
              <a:rPr kumimoji="0" lang="hu-HU" sz="300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>megváltozásának </a:t>
            </a:r>
            <a:r>
              <a:rPr kumimoji="0" lang="hu-HU" sz="3000" i="1" u="none" strike="noStrike" kern="1200" cap="none" spc="0" normalizeH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>igazolása</a:t>
            </a:r>
            <a:endParaRPr kumimoji="0" lang="hu-HU" sz="300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 Antiqu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zövegdoboz 16"/>
          <p:cNvSpPr txBox="1"/>
          <p:nvPr/>
        </p:nvSpPr>
        <p:spPr>
          <a:xfrm>
            <a:off x="0" y="4509120"/>
            <a:ext cx="165618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000" b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Book Antiqua" pitchFamily="18" charset="0"/>
              </a:rPr>
              <a:t>0</a:t>
            </a:r>
            <a:r>
              <a:rPr lang="hu-HU" sz="10000" b="1" dirty="0" smtClean="0">
                <a:solidFill>
                  <a:schemeClr val="accent5">
                    <a:lumMod val="75000"/>
                  </a:schemeClr>
                </a:solidFill>
                <a:latin typeface="Book Antiqua" pitchFamily="18" charset="0"/>
              </a:rPr>
              <a:t>6</a:t>
            </a:r>
          </a:p>
        </p:txBody>
      </p:sp>
      <p:cxnSp>
        <p:nvCxnSpPr>
          <p:cNvPr id="20" name="Egyenes összekötő 19"/>
          <p:cNvCxnSpPr/>
          <p:nvPr/>
        </p:nvCxnSpPr>
        <p:spPr>
          <a:xfrm>
            <a:off x="1043608" y="5733256"/>
            <a:ext cx="9217024" cy="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ím 1"/>
          <p:cNvSpPr txBox="1">
            <a:spLocks/>
          </p:cNvSpPr>
          <p:nvPr/>
        </p:nvSpPr>
        <p:spPr>
          <a:xfrm>
            <a:off x="1261864" y="4581128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/>
            </a:r>
            <a:br>
              <a:rPr kumimoji="0" lang="hu-HU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</a:br>
            <a:r>
              <a:rPr kumimoji="0" lang="hu-HU" sz="3500" b="1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>összegzés</a:t>
            </a:r>
            <a:endParaRPr kumimoji="0" lang="hu-HU" sz="3500" b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 Antiqua" pitchFamily="18" charset="0"/>
              <a:ea typeface="+mj-ea"/>
              <a:cs typeface="+mj-cs"/>
            </a:endParaRPr>
          </a:p>
        </p:txBody>
      </p:sp>
      <p:sp>
        <p:nvSpPr>
          <p:cNvPr id="7" name="Téglalap 6"/>
          <p:cNvSpPr/>
          <p:nvPr/>
        </p:nvSpPr>
        <p:spPr>
          <a:xfrm>
            <a:off x="1331640" y="476672"/>
            <a:ext cx="691276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endParaRPr lang="hu-HU" dirty="0" smtClean="0">
              <a:latin typeface="Book Antiqua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hu-HU" dirty="0" smtClean="0">
                <a:latin typeface="Book Antiqua" pitchFamily="18" charset="0"/>
              </a:rPr>
              <a:t>Hatáskör, jogszerűség vizsgálata </a:t>
            </a:r>
            <a:r>
              <a:rPr lang="hu-HU" i="1" dirty="0" smtClean="0">
                <a:latin typeface="Book Antiqua" pitchFamily="18" charset="0"/>
              </a:rPr>
              <a:t>(Mikor épült? Engedély, vagy bejelentés köteles-e?)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hu-HU" dirty="0" smtClean="0">
              <a:latin typeface="Book Antiqua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hu-HU" dirty="0" smtClean="0">
                <a:latin typeface="Book Antiqua" pitchFamily="18" charset="0"/>
              </a:rPr>
              <a:t>Helyszíni szemle tartása </a:t>
            </a:r>
            <a:r>
              <a:rPr lang="hu-HU" i="1" dirty="0" smtClean="0">
                <a:latin typeface="Book Antiqua" pitchFamily="18" charset="0"/>
              </a:rPr>
              <a:t>(paraméterek megállapítása, tényállás tisztázása)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hu-HU" dirty="0" smtClean="0">
              <a:latin typeface="Book Antiqua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hu-HU" dirty="0" smtClean="0">
                <a:latin typeface="Book Antiqua" pitchFamily="18" charset="0"/>
              </a:rPr>
              <a:t>Helyi és országos előírásokban foglaltaknak való megfelelés ellenőrzése (HÉSZ, OTÉK)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hu-HU" dirty="0" smtClean="0">
              <a:latin typeface="Book Antiqua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hu-HU" dirty="0" smtClean="0">
                <a:latin typeface="Book Antiqua" pitchFamily="18" charset="0"/>
              </a:rPr>
              <a:t>Opcionálisan szakértő kirendelése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hu-HU" dirty="0" smtClean="0">
              <a:latin typeface="Book Antiqua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hu-HU" dirty="0" smtClean="0">
                <a:latin typeface="Book Antiqua" pitchFamily="18" charset="0"/>
              </a:rPr>
              <a:t>Hatósági bizonyítvány megtagadása </a:t>
            </a:r>
            <a:r>
              <a:rPr lang="hu-HU" dirty="0" err="1" smtClean="0">
                <a:latin typeface="Book Antiqua" pitchFamily="18" charset="0"/>
              </a:rPr>
              <a:t>HÉSZ-nek</a:t>
            </a:r>
            <a:r>
              <a:rPr lang="hu-HU" dirty="0" smtClean="0">
                <a:latin typeface="Book Antiqua" pitchFamily="18" charset="0"/>
              </a:rPr>
              <a:t>, </a:t>
            </a:r>
            <a:r>
              <a:rPr lang="hu-HU" dirty="0" err="1" smtClean="0">
                <a:latin typeface="Book Antiqua" pitchFamily="18" charset="0"/>
              </a:rPr>
              <a:t>OTÉK-nak</a:t>
            </a:r>
            <a:r>
              <a:rPr lang="hu-HU" dirty="0" smtClean="0">
                <a:latin typeface="Book Antiqua" pitchFamily="18" charset="0"/>
              </a:rPr>
              <a:t> való meg nem felelés okán vagy kiadása az ingatlan-nyilvántartásban történő átvezetés céljából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Egyenes összekötő 19"/>
          <p:cNvCxnSpPr/>
          <p:nvPr/>
        </p:nvCxnSpPr>
        <p:spPr>
          <a:xfrm>
            <a:off x="899592" y="5733256"/>
            <a:ext cx="9361040" cy="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Egyenes összekötő 5"/>
          <p:cNvCxnSpPr/>
          <p:nvPr/>
        </p:nvCxnSpPr>
        <p:spPr>
          <a:xfrm>
            <a:off x="2267744" y="5733256"/>
            <a:ext cx="7992888" cy="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9"/>
          <p:cNvCxnSpPr/>
          <p:nvPr/>
        </p:nvCxnSpPr>
        <p:spPr>
          <a:xfrm>
            <a:off x="2267744" y="5733256"/>
            <a:ext cx="7992888" cy="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ím 1"/>
          <p:cNvSpPr txBox="1">
            <a:spLocks/>
          </p:cNvSpPr>
          <p:nvPr/>
        </p:nvSpPr>
        <p:spPr>
          <a:xfrm>
            <a:off x="1261864" y="483929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/>
            </a:r>
            <a:br>
              <a:rPr kumimoji="0" lang="hu-HU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</a:br>
            <a:r>
              <a:rPr kumimoji="0" lang="hu-HU" sz="3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>Köszönöm a figyelmet!</a:t>
            </a:r>
            <a:r>
              <a:rPr kumimoji="0" lang="hu-HU" sz="3500" b="1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300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>(elérhetőség: </a:t>
            </a:r>
            <a:r>
              <a:rPr kumimoji="0" lang="hu-HU" sz="300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>daroczi.krisztina</a:t>
            </a:r>
            <a:r>
              <a:rPr kumimoji="0" lang="hu-HU" sz="300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>@</a:t>
            </a:r>
            <a:r>
              <a:rPr kumimoji="0" lang="hu-HU" sz="300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>csongrad.gov.hu</a:t>
            </a:r>
            <a:r>
              <a:rPr kumimoji="0" lang="hu-HU" sz="300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>)</a:t>
            </a:r>
            <a:endParaRPr kumimoji="0" lang="hu-HU" sz="300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 Antiqu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zövegdoboz 16"/>
          <p:cNvSpPr txBox="1"/>
          <p:nvPr/>
        </p:nvSpPr>
        <p:spPr>
          <a:xfrm>
            <a:off x="0" y="4509120"/>
            <a:ext cx="165618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000" b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Book Antiqua" pitchFamily="18" charset="0"/>
              </a:rPr>
              <a:t>0</a:t>
            </a:r>
            <a:r>
              <a:rPr lang="hu-HU" sz="10000" b="1" dirty="0" smtClean="0">
                <a:solidFill>
                  <a:schemeClr val="accent5">
                    <a:lumMod val="75000"/>
                  </a:schemeClr>
                </a:solidFill>
                <a:latin typeface="Book Antiqua" pitchFamily="18" charset="0"/>
              </a:rPr>
              <a:t>1</a:t>
            </a:r>
          </a:p>
        </p:txBody>
      </p:sp>
      <p:cxnSp>
        <p:nvCxnSpPr>
          <p:cNvPr id="20" name="Egyenes összekötő 19"/>
          <p:cNvCxnSpPr/>
          <p:nvPr/>
        </p:nvCxnSpPr>
        <p:spPr>
          <a:xfrm>
            <a:off x="1259632" y="5733256"/>
            <a:ext cx="9001000" cy="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ím 1"/>
          <p:cNvSpPr txBox="1">
            <a:spLocks/>
          </p:cNvSpPr>
          <p:nvPr/>
        </p:nvSpPr>
        <p:spPr>
          <a:xfrm>
            <a:off x="1261864" y="4581128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/>
            </a:r>
            <a:br>
              <a:rPr kumimoji="0" lang="hu-HU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</a:br>
            <a:r>
              <a:rPr kumimoji="0" lang="hu-HU" sz="3500" b="1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>alapvetés</a:t>
            </a:r>
            <a:endParaRPr kumimoji="0" lang="hu-HU" sz="3500" b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 Antiqua" pitchFamily="18" charset="0"/>
              <a:ea typeface="+mj-ea"/>
              <a:cs typeface="+mj-cs"/>
            </a:endParaRPr>
          </a:p>
        </p:txBody>
      </p:sp>
      <p:sp>
        <p:nvSpPr>
          <p:cNvPr id="12" name="Téglalap 11"/>
          <p:cNvSpPr/>
          <p:nvPr/>
        </p:nvSpPr>
        <p:spPr>
          <a:xfrm>
            <a:off x="1331640" y="476672"/>
            <a:ext cx="691276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endParaRPr lang="hu-HU" dirty="0" smtClean="0">
              <a:latin typeface="Book Antiqua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hu-HU" dirty="0" smtClean="0">
                <a:latin typeface="Book Antiqua" pitchFamily="18" charset="0"/>
              </a:rPr>
              <a:t> Hatósági bizonyítvány kiadásával kapcsolatos hatáskör szétválasztása</a:t>
            </a:r>
          </a:p>
          <a:p>
            <a:pPr algn="just">
              <a:buFont typeface="Arial" pitchFamily="34" charset="0"/>
              <a:buChar char="•"/>
            </a:pPr>
            <a:endParaRPr lang="hu-HU" dirty="0" smtClean="0">
              <a:latin typeface="Book Antiqua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hu-HU" dirty="0" smtClean="0">
                <a:latin typeface="Book Antiqua" pitchFamily="18" charset="0"/>
              </a:rPr>
              <a:t> A változás 2020. március 18. napján lépett hatályba</a:t>
            </a:r>
          </a:p>
          <a:p>
            <a:pPr algn="just">
              <a:buFont typeface="Arial" pitchFamily="34" charset="0"/>
              <a:buChar char="•"/>
            </a:pPr>
            <a:endParaRPr lang="hu-HU" dirty="0" smtClean="0">
              <a:latin typeface="Book Antiqua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hu-HU" dirty="0" smtClean="0">
                <a:latin typeface="Book Antiqua" pitchFamily="18" charset="0"/>
              </a:rPr>
              <a:t> Szabálytalan állapotra nem adható ki hatósági bizonyítvány</a:t>
            </a:r>
          </a:p>
          <a:p>
            <a:pPr algn="just"/>
            <a:endParaRPr lang="hu-HU" dirty="0" smtClean="0">
              <a:latin typeface="Book Antiqua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hu-HU" dirty="0" smtClean="0">
                <a:latin typeface="Book Antiqua" pitchFamily="18" charset="0"/>
              </a:rPr>
              <a:t> Engedélyhez és bejelentéshez nem kötött esetkörre vonatkoztat</a:t>
            </a:r>
          </a:p>
          <a:p>
            <a:pPr algn="just">
              <a:buFont typeface="Arial" pitchFamily="34" charset="0"/>
              <a:buChar char="•"/>
            </a:pPr>
            <a:endParaRPr lang="hu-HU" dirty="0" smtClean="0">
              <a:latin typeface="Book Antiqua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hu-HU" dirty="0" smtClean="0">
                <a:latin typeface="Book Antiqua" pitchFamily="18" charset="0"/>
              </a:rPr>
              <a:t>A kiadott hatósági bizonyítvány ellen van jogorvoslat</a:t>
            </a:r>
          </a:p>
        </p:txBody>
      </p:sp>
      <p:cxnSp>
        <p:nvCxnSpPr>
          <p:cNvPr id="15" name="Egyenes összekötő 14"/>
          <p:cNvCxnSpPr/>
          <p:nvPr/>
        </p:nvCxnSpPr>
        <p:spPr>
          <a:xfrm>
            <a:off x="827584" y="5733256"/>
            <a:ext cx="9433048" cy="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1331640" y="476672"/>
            <a:ext cx="691276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endParaRPr lang="hu-HU" dirty="0" smtClean="0">
              <a:latin typeface="Book Antiqua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hu-HU" dirty="0" smtClean="0">
                <a:latin typeface="Book Antiqua" pitchFamily="18" charset="0"/>
              </a:rPr>
              <a:t>Az épített környezet alakításáról és védelméről szóló 1997. évi LXXVIII. Törvény (</a:t>
            </a:r>
            <a:r>
              <a:rPr lang="hu-HU" dirty="0" err="1" smtClean="0">
                <a:latin typeface="Book Antiqua" pitchFamily="18" charset="0"/>
              </a:rPr>
              <a:t>Étv</a:t>
            </a:r>
            <a:r>
              <a:rPr lang="hu-HU" dirty="0" smtClean="0">
                <a:latin typeface="Book Antiqua" pitchFamily="18" charset="0"/>
              </a:rPr>
              <a:t>.)</a:t>
            </a:r>
          </a:p>
          <a:p>
            <a:pPr algn="just">
              <a:buFont typeface="Arial" pitchFamily="34" charset="0"/>
              <a:buChar char="•"/>
            </a:pPr>
            <a:endParaRPr lang="hu-HU" dirty="0" smtClean="0">
              <a:latin typeface="Book Antiqua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hu-HU" dirty="0" smtClean="0">
                <a:latin typeface="Book Antiqua" pitchFamily="18" charset="0"/>
              </a:rPr>
              <a:t>Az építésügyi és építésfelügyeleti hatósági eljárásokról és ellenőrzésekről, valamint az építésügyi hatósági szolgáltatásról szóló 312/2012. (XI. 8.) Korm. Rendelet (</a:t>
            </a:r>
            <a:r>
              <a:rPr lang="hu-HU" dirty="0" err="1" smtClean="0">
                <a:latin typeface="Book Antiqua" pitchFamily="18" charset="0"/>
              </a:rPr>
              <a:t>Eljr</a:t>
            </a:r>
            <a:r>
              <a:rPr lang="hu-HU" dirty="0" smtClean="0">
                <a:latin typeface="Book Antiqua" pitchFamily="18" charset="0"/>
              </a:rPr>
              <a:t>.)</a:t>
            </a:r>
          </a:p>
          <a:p>
            <a:pPr algn="just">
              <a:buFont typeface="Arial" pitchFamily="34" charset="0"/>
              <a:buChar char="•"/>
            </a:pPr>
            <a:endParaRPr lang="hu-HU" dirty="0" smtClean="0">
              <a:latin typeface="Book Antiqua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hu-HU" dirty="0" smtClean="0">
                <a:latin typeface="Book Antiqua" pitchFamily="18" charset="0"/>
              </a:rPr>
              <a:t>A településfejlesztési koncepcióról, az integrált településfejlesztési stratégiáról és a településrendezési eszközökről, valamint egyes településrendezési sajátos jogintézményekről szóló 314/2012. (XI. 8.) Korm. Rendelet (</a:t>
            </a:r>
            <a:r>
              <a:rPr lang="hu-HU" dirty="0" err="1" smtClean="0">
                <a:latin typeface="Book Antiqua" pitchFamily="18" charset="0"/>
              </a:rPr>
              <a:t>Tr</a:t>
            </a:r>
            <a:r>
              <a:rPr lang="hu-HU" dirty="0" smtClean="0">
                <a:latin typeface="Book Antiqua" pitchFamily="18" charset="0"/>
              </a:rPr>
              <a:t>.)</a:t>
            </a:r>
          </a:p>
          <a:p>
            <a:pPr algn="just">
              <a:buFont typeface="Arial" pitchFamily="34" charset="0"/>
              <a:buChar char="•"/>
            </a:pPr>
            <a:endParaRPr lang="hu-HU" dirty="0" smtClean="0">
              <a:latin typeface="Book Antiqua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hu-HU" dirty="0" smtClean="0">
                <a:latin typeface="Book Antiqua" pitchFamily="18" charset="0"/>
              </a:rPr>
              <a:t>Az ingatlan-nyilvántartásról szóló 1997. évi CXLI. törvény végrehajtásáról szóló 109/1999. (XII. 29.) FVM rendelet (</a:t>
            </a:r>
            <a:r>
              <a:rPr lang="hu-HU" dirty="0" err="1" smtClean="0">
                <a:latin typeface="Book Antiqua" pitchFamily="18" charset="0"/>
              </a:rPr>
              <a:t>Inytv</a:t>
            </a:r>
            <a:r>
              <a:rPr lang="hu-HU" dirty="0" smtClean="0">
                <a:latin typeface="Book Antiqua" pitchFamily="18" charset="0"/>
              </a:rPr>
              <a:t>. Vhr.)</a:t>
            </a:r>
          </a:p>
        </p:txBody>
      </p:sp>
      <p:sp>
        <p:nvSpPr>
          <p:cNvPr id="5" name="Cím 1"/>
          <p:cNvSpPr txBox="1">
            <a:spLocks/>
          </p:cNvSpPr>
          <p:nvPr/>
        </p:nvSpPr>
        <p:spPr>
          <a:xfrm>
            <a:off x="1261864" y="4581128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/>
            </a:r>
            <a:br>
              <a:rPr kumimoji="0" lang="hu-HU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</a:br>
            <a:r>
              <a:rPr kumimoji="0" lang="hu-HU" sz="3500" b="1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>jogszabályi háttér</a:t>
            </a:r>
            <a:endParaRPr kumimoji="0" lang="hu-HU" sz="3500" b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 Antiqua" pitchFamily="18" charset="0"/>
              <a:ea typeface="+mj-ea"/>
              <a:cs typeface="+mj-cs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0" y="4509120"/>
            <a:ext cx="165618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000" b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Book Antiqua" pitchFamily="18" charset="0"/>
              </a:rPr>
              <a:t>0</a:t>
            </a:r>
            <a:r>
              <a:rPr lang="hu-HU" sz="10000" b="1" dirty="0" smtClean="0">
                <a:solidFill>
                  <a:schemeClr val="accent5">
                    <a:lumMod val="75000"/>
                  </a:schemeClr>
                </a:solidFill>
                <a:latin typeface="Book Antiqua" pitchFamily="18" charset="0"/>
              </a:rPr>
              <a:t>2</a:t>
            </a:r>
          </a:p>
        </p:txBody>
      </p:sp>
      <p:cxnSp>
        <p:nvCxnSpPr>
          <p:cNvPr id="9" name="Egyenes összekötő 8"/>
          <p:cNvCxnSpPr/>
          <p:nvPr/>
        </p:nvCxnSpPr>
        <p:spPr>
          <a:xfrm>
            <a:off x="755576" y="5733256"/>
            <a:ext cx="9505056" cy="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églalap 14"/>
          <p:cNvSpPr/>
          <p:nvPr/>
        </p:nvSpPr>
        <p:spPr>
          <a:xfrm>
            <a:off x="5220072" y="2420888"/>
            <a:ext cx="2952328" cy="43204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Téglalap 8"/>
          <p:cNvSpPr/>
          <p:nvPr/>
        </p:nvSpPr>
        <p:spPr>
          <a:xfrm>
            <a:off x="1439144" y="2420888"/>
            <a:ext cx="2988840" cy="43204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" name="Téglalap 3"/>
          <p:cNvSpPr/>
          <p:nvPr/>
        </p:nvSpPr>
        <p:spPr>
          <a:xfrm>
            <a:off x="1331640" y="476672"/>
            <a:ext cx="691276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hu-HU" sz="1400" b="1" dirty="0" smtClean="0">
              <a:latin typeface="Book Antiqua" pitchFamily="18" charset="0"/>
            </a:endParaRPr>
          </a:p>
          <a:p>
            <a:pPr algn="just"/>
            <a:r>
              <a:rPr lang="hu-HU" sz="1600" b="1" dirty="0" err="1" smtClean="0">
                <a:latin typeface="Book Antiqua" pitchFamily="18" charset="0"/>
              </a:rPr>
              <a:t>Étv</a:t>
            </a:r>
            <a:r>
              <a:rPr lang="hu-HU" sz="1600" b="1" dirty="0" smtClean="0">
                <a:latin typeface="Book Antiqua" pitchFamily="18" charset="0"/>
              </a:rPr>
              <a:t>. 34. § (5) (b) Az építésügyi hatóság jogszabályban meghatározott esetekben tény, állapot, egyéb adat igazolása céljából az ingatlan adataiban bekövetkezett változásnak </a:t>
            </a:r>
            <a:r>
              <a:rPr lang="hu-HU" sz="1600" b="1" u="sng" dirty="0" smtClean="0">
                <a:solidFill>
                  <a:schemeClr val="accent5">
                    <a:lumMod val="75000"/>
                  </a:schemeClr>
                </a:solidFill>
                <a:latin typeface="Book Antiqua" pitchFamily="18" charset="0"/>
              </a:rPr>
              <a:t>a külön jogszabályban meghatározottak szerint az ingatlan-nyilvántartásban történő átvezetéséhez helyszíni szemle alapján </a:t>
            </a:r>
            <a:r>
              <a:rPr lang="hu-HU" sz="1600" b="1" dirty="0" smtClean="0">
                <a:latin typeface="Book Antiqua" pitchFamily="18" charset="0"/>
              </a:rPr>
              <a:t>hatósági bizonyítványt állít ki.</a:t>
            </a:r>
          </a:p>
          <a:p>
            <a:pPr algn="just"/>
            <a:endParaRPr lang="hu-HU" sz="1200" b="1" dirty="0" smtClean="0">
              <a:latin typeface="Book Antiqua" pitchFamily="18" charset="0"/>
            </a:endParaRPr>
          </a:p>
          <a:p>
            <a:pPr algn="just"/>
            <a:endParaRPr lang="hu-HU" b="1" dirty="0" smtClean="0">
              <a:latin typeface="Book Antiqua" pitchFamily="18" charset="0"/>
            </a:endParaRPr>
          </a:p>
          <a:p>
            <a:pPr algn="just"/>
            <a:endParaRPr lang="hu-HU" b="1" dirty="0" smtClean="0">
              <a:latin typeface="Book Antiqua" pitchFamily="18" charset="0"/>
            </a:endParaRPr>
          </a:p>
          <a:p>
            <a:pPr algn="just"/>
            <a:endParaRPr lang="hu-HU" b="1" dirty="0" smtClean="0">
              <a:latin typeface="Book Antiqua" pitchFamily="18" charset="0"/>
            </a:endParaRPr>
          </a:p>
        </p:txBody>
      </p:sp>
      <p:sp>
        <p:nvSpPr>
          <p:cNvPr id="5" name="Cím 1"/>
          <p:cNvSpPr txBox="1">
            <a:spLocks/>
          </p:cNvSpPr>
          <p:nvPr/>
        </p:nvSpPr>
        <p:spPr>
          <a:xfrm>
            <a:off x="1261864" y="5085184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/>
            </a:r>
            <a:br>
              <a:rPr kumimoji="0" lang="hu-HU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</a:br>
            <a:r>
              <a:rPr kumimoji="0" lang="hu-HU" sz="3800" b="1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>hatáskörök</a:t>
            </a:r>
          </a:p>
          <a:p>
            <a:pPr>
              <a:spcBef>
                <a:spcPct val="0"/>
              </a:spcBef>
              <a:defRPr/>
            </a:pPr>
            <a:r>
              <a:rPr lang="hu-HU" sz="3200" i="1" dirty="0" smtClean="0">
                <a:solidFill>
                  <a:schemeClr val="accent5">
                    <a:lumMod val="75000"/>
                  </a:schemeClr>
                </a:solidFill>
                <a:latin typeface="Book Antiqua" pitchFamily="18" charset="0"/>
              </a:rPr>
              <a:t>építmény meglétének igazolása</a:t>
            </a:r>
            <a:endParaRPr lang="hu-HU" sz="3200" i="1" dirty="0" smtClean="0">
              <a:latin typeface="Book Antiqua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3500" b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 Antiqua" pitchFamily="18" charset="0"/>
              <a:ea typeface="+mj-ea"/>
              <a:cs typeface="+mj-cs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0" y="4509120"/>
            <a:ext cx="165618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000" b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Book Antiqua" pitchFamily="18" charset="0"/>
              </a:rPr>
              <a:t>0</a:t>
            </a:r>
            <a:r>
              <a:rPr lang="hu-HU" sz="10000" b="1" dirty="0" smtClean="0">
                <a:solidFill>
                  <a:schemeClr val="accent5">
                    <a:lumMod val="75000"/>
                  </a:schemeClr>
                </a:solidFill>
                <a:latin typeface="Book Antiqua" pitchFamily="18" charset="0"/>
              </a:rPr>
              <a:t>3</a:t>
            </a:r>
          </a:p>
        </p:txBody>
      </p:sp>
      <p:cxnSp>
        <p:nvCxnSpPr>
          <p:cNvPr id="7" name="Egyenes összekötő 6"/>
          <p:cNvCxnSpPr/>
          <p:nvPr/>
        </p:nvCxnSpPr>
        <p:spPr>
          <a:xfrm>
            <a:off x="1331640" y="5733256"/>
            <a:ext cx="8928992" cy="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Lefelé nyíl 9"/>
          <p:cNvSpPr/>
          <p:nvPr/>
        </p:nvSpPr>
        <p:spPr>
          <a:xfrm>
            <a:off x="2555776" y="2852936"/>
            <a:ext cx="792088" cy="438841"/>
          </a:xfrm>
          <a:prstGeom prst="downArrow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Alcím 2"/>
          <p:cNvSpPr txBox="1">
            <a:spLocks/>
          </p:cNvSpPr>
          <p:nvPr/>
        </p:nvSpPr>
        <p:spPr>
          <a:xfrm>
            <a:off x="1187624" y="3212976"/>
            <a:ext cx="3528392" cy="16561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hu-HU" sz="2000" dirty="0">
                <a:latin typeface="Book Antiqua" pitchFamily="18" charset="0"/>
              </a:rPr>
              <a:t>k</a:t>
            </a:r>
            <a:r>
              <a:rPr lang="hu-HU" sz="2000" baseline="0" dirty="0" smtClean="0">
                <a:latin typeface="Book Antiqua" pitchFamily="18" charset="0"/>
              </a:rPr>
              <a:t>ormányhivatal</a:t>
            </a:r>
          </a:p>
          <a:p>
            <a:pPr algn="ctr">
              <a:spcBef>
                <a:spcPct val="20000"/>
              </a:spcBef>
            </a:pPr>
            <a:r>
              <a:rPr lang="hu-HU" sz="2000" dirty="0" smtClean="0">
                <a:latin typeface="Book Antiqua" pitchFamily="18" charset="0"/>
              </a:rPr>
              <a:t>:: </a:t>
            </a:r>
            <a:r>
              <a:rPr lang="hu-HU" sz="2000" dirty="0" err="1" smtClean="0">
                <a:latin typeface="Book Antiqua" pitchFamily="18" charset="0"/>
              </a:rPr>
              <a:t>Eljr</a:t>
            </a:r>
            <a:r>
              <a:rPr lang="hu-HU" sz="2000" dirty="0" smtClean="0">
                <a:latin typeface="Book Antiqua" pitchFamily="18" charset="0"/>
              </a:rPr>
              <a:t>. 56. § (1) ::</a:t>
            </a:r>
            <a:endParaRPr lang="hu-HU" sz="2000" dirty="0">
              <a:latin typeface="Book Antiqua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hu-HU" sz="20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 Antiqua" pitchFamily="18" charset="0"/>
              <a:ea typeface="+mn-ea"/>
              <a:cs typeface="+mn-cs"/>
            </a:endParaRPr>
          </a:p>
        </p:txBody>
      </p:sp>
      <p:sp>
        <p:nvSpPr>
          <p:cNvPr id="14" name="Alcím 2"/>
          <p:cNvSpPr>
            <a:spLocks noGrp="1"/>
          </p:cNvSpPr>
          <p:nvPr>
            <p:ph type="subTitle" idx="1"/>
          </p:nvPr>
        </p:nvSpPr>
        <p:spPr>
          <a:xfrm>
            <a:off x="1259632" y="2492896"/>
            <a:ext cx="7344816" cy="1656184"/>
          </a:xfrm>
        </p:spPr>
        <p:txBody>
          <a:bodyPr>
            <a:normAutofit/>
          </a:bodyPr>
          <a:lstStyle/>
          <a:p>
            <a:pPr algn="l"/>
            <a:r>
              <a:rPr lang="hu-HU" sz="2000" b="1" dirty="0" smtClean="0">
                <a:solidFill>
                  <a:schemeClr val="bg1"/>
                </a:solidFill>
                <a:latin typeface="Book Antiqua" pitchFamily="18" charset="0"/>
              </a:rPr>
              <a:t>     2013. január 1. előtt                       2012. december 31. után </a:t>
            </a:r>
          </a:p>
        </p:txBody>
      </p:sp>
      <p:sp>
        <p:nvSpPr>
          <p:cNvPr id="17" name="Téglalap 16"/>
          <p:cNvSpPr/>
          <p:nvPr/>
        </p:nvSpPr>
        <p:spPr>
          <a:xfrm>
            <a:off x="1403648" y="4221088"/>
            <a:ext cx="6768752" cy="144016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8" name="Téglalap 17"/>
          <p:cNvSpPr/>
          <p:nvPr/>
        </p:nvSpPr>
        <p:spPr>
          <a:xfrm rot="5400000">
            <a:off x="4716015" y="4149080"/>
            <a:ext cx="144015" cy="28803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0" name="Téglalap 19"/>
          <p:cNvSpPr/>
          <p:nvPr/>
        </p:nvSpPr>
        <p:spPr>
          <a:xfrm>
            <a:off x="4211960" y="4417367"/>
            <a:ext cx="112723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1400" dirty="0" smtClean="0">
                <a:latin typeface="Book Antiqua" pitchFamily="18" charset="0"/>
              </a:rPr>
              <a:t>2013. 01. 01.</a:t>
            </a:r>
          </a:p>
        </p:txBody>
      </p:sp>
      <p:sp>
        <p:nvSpPr>
          <p:cNvPr id="21" name="Téglalap 20"/>
          <p:cNvSpPr/>
          <p:nvPr/>
        </p:nvSpPr>
        <p:spPr>
          <a:xfrm>
            <a:off x="4211960" y="3913311"/>
            <a:ext cx="151216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400" dirty="0" smtClean="0">
                <a:latin typeface="Book Antiqua" pitchFamily="18" charset="0"/>
              </a:rPr>
              <a:t>2012. 12. 31.</a:t>
            </a:r>
          </a:p>
        </p:txBody>
      </p:sp>
      <p:sp>
        <p:nvSpPr>
          <p:cNvPr id="22" name="Téglalap 21"/>
          <p:cNvSpPr/>
          <p:nvPr/>
        </p:nvSpPr>
        <p:spPr>
          <a:xfrm>
            <a:off x="1331640" y="4417367"/>
            <a:ext cx="112723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1400" dirty="0" smtClean="0">
                <a:latin typeface="Book Antiqua" pitchFamily="18" charset="0"/>
              </a:rPr>
              <a:t>2010. 09. 16.</a:t>
            </a:r>
          </a:p>
        </p:txBody>
      </p:sp>
      <p:cxnSp>
        <p:nvCxnSpPr>
          <p:cNvPr id="30" name="Egyenes összekötő 29"/>
          <p:cNvCxnSpPr/>
          <p:nvPr/>
        </p:nvCxnSpPr>
        <p:spPr>
          <a:xfrm>
            <a:off x="755576" y="5733256"/>
            <a:ext cx="9505056" cy="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Alcím 2"/>
          <p:cNvSpPr txBox="1">
            <a:spLocks/>
          </p:cNvSpPr>
          <p:nvPr/>
        </p:nvSpPr>
        <p:spPr>
          <a:xfrm>
            <a:off x="5004048" y="3212976"/>
            <a:ext cx="3528392" cy="16561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u-HU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</a:rPr>
              <a:t>polgármester</a:t>
            </a:r>
            <a:endParaRPr lang="hu-HU" sz="2000" dirty="0">
              <a:latin typeface="Book Antiqua" pitchFamily="18" charset="0"/>
            </a:endParaRPr>
          </a:p>
          <a:p>
            <a:pPr algn="ctr">
              <a:spcBef>
                <a:spcPct val="20000"/>
              </a:spcBef>
            </a:pPr>
            <a:r>
              <a:rPr lang="hu-HU" sz="2000" dirty="0" smtClean="0">
                <a:latin typeface="Book Antiqua" pitchFamily="18" charset="0"/>
              </a:rPr>
              <a:t>:: </a:t>
            </a:r>
            <a:r>
              <a:rPr lang="hu-HU" sz="2000" dirty="0" err="1" smtClean="0">
                <a:latin typeface="Book Antiqua" pitchFamily="18" charset="0"/>
              </a:rPr>
              <a:t>Tr</a:t>
            </a:r>
            <a:r>
              <a:rPr lang="hu-HU" sz="2000" dirty="0" smtClean="0">
                <a:latin typeface="Book Antiqua" pitchFamily="18" charset="0"/>
              </a:rPr>
              <a:t>. 26/C. § (2) ::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hu-HU" sz="20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 Antiqua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hu-HU" sz="20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 Antiqua" pitchFamily="18" charset="0"/>
              <a:ea typeface="+mn-ea"/>
              <a:cs typeface="+mn-cs"/>
            </a:endParaRPr>
          </a:p>
        </p:txBody>
      </p:sp>
      <p:sp>
        <p:nvSpPr>
          <p:cNvPr id="16" name="Lefelé nyíl 15"/>
          <p:cNvSpPr/>
          <p:nvPr/>
        </p:nvSpPr>
        <p:spPr>
          <a:xfrm>
            <a:off x="6372200" y="2852936"/>
            <a:ext cx="792088" cy="438841"/>
          </a:xfrm>
          <a:prstGeom prst="downArrow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9" name="Téglalap 18"/>
          <p:cNvSpPr/>
          <p:nvPr/>
        </p:nvSpPr>
        <p:spPr>
          <a:xfrm>
            <a:off x="7164288" y="4417367"/>
            <a:ext cx="112723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1400" dirty="0" smtClean="0">
                <a:latin typeface="Book Antiqua" pitchFamily="18" charset="0"/>
              </a:rPr>
              <a:t>2020. 09. 16.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1331640" y="476672"/>
            <a:ext cx="6912768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hu-HU" sz="1400" b="1" dirty="0" smtClean="0">
              <a:latin typeface="Book Antiqua" pitchFamily="18" charset="0"/>
            </a:endParaRPr>
          </a:p>
          <a:p>
            <a:pPr algn="just"/>
            <a:r>
              <a:rPr lang="hu-HU" sz="1400" b="1" dirty="0" err="1" smtClean="0">
                <a:latin typeface="Book Antiqua" pitchFamily="18" charset="0"/>
              </a:rPr>
              <a:t>Eljr</a:t>
            </a:r>
            <a:r>
              <a:rPr lang="hu-HU" sz="1400" b="1" dirty="0" smtClean="0">
                <a:latin typeface="Book Antiqua" pitchFamily="18" charset="0"/>
              </a:rPr>
              <a:t>. 56. § (1)</a:t>
            </a:r>
            <a:r>
              <a:rPr lang="hu-HU" sz="1400" b="1" baseline="30000" dirty="0" smtClean="0">
                <a:latin typeface="Book Antiqua" pitchFamily="18" charset="0"/>
              </a:rPr>
              <a:t> </a:t>
            </a:r>
            <a:r>
              <a:rPr lang="hu-HU" sz="1400" dirty="0" smtClean="0">
                <a:latin typeface="Book Antiqua" pitchFamily="18" charset="0"/>
              </a:rPr>
              <a:t>Az építésügyi hatóság az </a:t>
            </a:r>
            <a:r>
              <a:rPr lang="hu-HU" sz="1400" dirty="0" err="1" smtClean="0">
                <a:latin typeface="Book Antiqua" pitchFamily="18" charset="0"/>
              </a:rPr>
              <a:t>Étv</a:t>
            </a:r>
            <a:r>
              <a:rPr lang="hu-HU" sz="1400" dirty="0" smtClean="0">
                <a:latin typeface="Book Antiqua" pitchFamily="18" charset="0"/>
              </a:rPr>
              <a:t>. 34. § (5) bekezdés </a:t>
            </a:r>
            <a:r>
              <a:rPr lang="hu-HU" sz="1400" i="1" dirty="0" smtClean="0">
                <a:latin typeface="Book Antiqua" pitchFamily="18" charset="0"/>
              </a:rPr>
              <a:t>b) </a:t>
            </a:r>
            <a:r>
              <a:rPr lang="hu-HU" sz="1400" dirty="0" smtClean="0">
                <a:latin typeface="Book Antiqua" pitchFamily="18" charset="0"/>
              </a:rPr>
              <a:t>pontja szerinti célból - építmény bontása, valamint a </a:t>
            </a:r>
            <a:r>
              <a:rPr lang="hu-HU" sz="1400" b="1" u="sng" dirty="0" smtClean="0">
                <a:solidFill>
                  <a:schemeClr val="accent5">
                    <a:lumMod val="75000"/>
                  </a:schemeClr>
                </a:solidFill>
                <a:latin typeface="Book Antiqua" pitchFamily="18" charset="0"/>
              </a:rPr>
              <a:t>2013. január 1. előtt épített, építési engedély nélkül építhető építmény meglétének igazolása céljából </a:t>
            </a:r>
            <a:r>
              <a:rPr lang="hu-HU" sz="1400" dirty="0" smtClean="0">
                <a:latin typeface="Book Antiqua" pitchFamily="18" charset="0"/>
              </a:rPr>
              <a:t>- kérelemre vagy az ingatlan-nyilvántartást vezető ingatlanügyi hatóság hivatalból folytatott eljárása esetén az </a:t>
            </a:r>
            <a:r>
              <a:rPr lang="hu-HU" sz="1400" dirty="0" err="1" smtClean="0">
                <a:latin typeface="Book Antiqua" pitchFamily="18" charset="0"/>
              </a:rPr>
              <a:t>OÉNY-ből</a:t>
            </a:r>
            <a:r>
              <a:rPr lang="hu-HU" sz="1400" dirty="0" smtClean="0">
                <a:latin typeface="Book Antiqua" pitchFamily="18" charset="0"/>
              </a:rPr>
              <a:t> megismerhető adat, tény, állapot vagy szükség esetén helyszíni szemle alapján, a (2)-(4) bekezdés figyelembevételével hatósági bizonyítványt állít ki. Az ingatlan-nyilvántartási térképi adatbázisban történő átvezetés céljából benyújtott hatósági bizonyítvány iránti kérelemhez - kivéve, ha a földrészleten valamennyi épületet elbontották - mellékelni kell a változás ingatlan-nyilvántartási átvezetéséhez jogszabályban előírt változási vázrajzot. A bontási engedélyhez nem kötött lakóépület bontása esetén a kérelemhez mellékelni kell a 9. melléklet szerinti kitöltött adatlapot.</a:t>
            </a:r>
          </a:p>
          <a:p>
            <a:pPr algn="just"/>
            <a:endParaRPr lang="hu-HU" sz="1400" dirty="0" smtClean="0">
              <a:latin typeface="Book Antiqua" pitchFamily="18" charset="0"/>
            </a:endParaRPr>
          </a:p>
          <a:p>
            <a:pPr algn="just"/>
            <a:r>
              <a:rPr lang="hu-HU" sz="1400" b="1" dirty="0" err="1" smtClean="0">
                <a:latin typeface="Book Antiqua" pitchFamily="18" charset="0"/>
              </a:rPr>
              <a:t>Eljr</a:t>
            </a:r>
            <a:r>
              <a:rPr lang="hu-HU" sz="1400" b="1" dirty="0" smtClean="0">
                <a:latin typeface="Book Antiqua" pitchFamily="18" charset="0"/>
              </a:rPr>
              <a:t>. 56. § (2) </a:t>
            </a:r>
            <a:r>
              <a:rPr lang="hu-HU" sz="1400" dirty="0" smtClean="0">
                <a:latin typeface="Book Antiqua" pitchFamily="18" charset="0"/>
              </a:rPr>
              <a:t>A </a:t>
            </a:r>
            <a:r>
              <a:rPr lang="hu-HU" sz="1400" b="1" u="sng" dirty="0" smtClean="0">
                <a:solidFill>
                  <a:schemeClr val="accent5">
                    <a:lumMod val="75000"/>
                  </a:schemeClr>
                </a:solidFill>
                <a:latin typeface="Book Antiqua" pitchFamily="18" charset="0"/>
              </a:rPr>
              <a:t>tíz éven belül befejezett vagy használatba vett építmény esetén </a:t>
            </a:r>
            <a:r>
              <a:rPr lang="hu-HU" sz="1400" dirty="0" smtClean="0">
                <a:latin typeface="Book Antiqua" pitchFamily="18" charset="0"/>
              </a:rPr>
              <a:t>a hatósági bizonyítvány kiállítása iránti eljárás során az építésügyi hatóság a meglévő építmény </a:t>
            </a:r>
            <a:r>
              <a:rPr lang="hu-HU" sz="1400" b="1" u="sng" dirty="0" smtClean="0">
                <a:solidFill>
                  <a:schemeClr val="accent5">
                    <a:lumMod val="75000"/>
                  </a:schemeClr>
                </a:solidFill>
                <a:latin typeface="Book Antiqua" pitchFamily="18" charset="0"/>
              </a:rPr>
              <a:t>jogszerűségét, valamint az országos építési követelményeknek és a helyi építési szabályzatnak való megfelelést vizsgálja</a:t>
            </a:r>
            <a:r>
              <a:rPr lang="hu-HU" sz="1400" dirty="0" smtClean="0">
                <a:latin typeface="Book Antiqua" pitchFamily="18" charset="0"/>
              </a:rPr>
              <a:t>. Amennyiben az építmény nem jogszerűen épült, vagy nem felel meg az országos építési követelményeknek vagy a helyi építési szabályzat előírásainak, az építésügyi hatóság a hatósági bizonyítvány kiadását megtagadja, és egyidejűleg építésrendészeti eljárást kezdeményez.</a:t>
            </a:r>
            <a:endParaRPr lang="hu-HU" b="1" dirty="0" smtClean="0">
              <a:latin typeface="Book Antiqua" pitchFamily="18" charset="0"/>
            </a:endParaRPr>
          </a:p>
        </p:txBody>
      </p:sp>
      <p:sp>
        <p:nvSpPr>
          <p:cNvPr id="5" name="Cím 1"/>
          <p:cNvSpPr txBox="1">
            <a:spLocks/>
          </p:cNvSpPr>
          <p:nvPr/>
        </p:nvSpPr>
        <p:spPr>
          <a:xfrm>
            <a:off x="1261864" y="483929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/>
            </a:r>
            <a:br>
              <a:rPr kumimoji="0" lang="hu-HU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</a:br>
            <a:r>
              <a:rPr kumimoji="0" lang="hu-HU" sz="3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>jog</a:t>
            </a:r>
            <a:r>
              <a:rPr kumimoji="0" lang="hu-HU" sz="3500" b="1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>alkalmazás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300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>építmény meglétének</a:t>
            </a:r>
            <a:r>
              <a:rPr kumimoji="0" lang="hu-HU" sz="3000" i="1" u="none" strike="noStrike" kern="1200" cap="none" spc="0" normalizeH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> igazolása</a:t>
            </a:r>
            <a:endParaRPr kumimoji="0" lang="hu-HU" sz="300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 Antiqua" pitchFamily="18" charset="0"/>
              <a:ea typeface="+mj-ea"/>
              <a:cs typeface="+mj-cs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0" y="4509120"/>
            <a:ext cx="165618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000" b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Book Antiqua" pitchFamily="18" charset="0"/>
              </a:rPr>
              <a:t>0</a:t>
            </a:r>
            <a:r>
              <a:rPr lang="hu-HU" sz="10000" b="1" dirty="0" smtClean="0">
                <a:solidFill>
                  <a:schemeClr val="accent5">
                    <a:lumMod val="75000"/>
                  </a:schemeClr>
                </a:solidFill>
                <a:latin typeface="Book Antiqua" pitchFamily="18" charset="0"/>
              </a:rPr>
              <a:t>4</a:t>
            </a:r>
          </a:p>
        </p:txBody>
      </p:sp>
      <p:cxnSp>
        <p:nvCxnSpPr>
          <p:cNvPr id="9" name="Egyenes összekötő 8"/>
          <p:cNvCxnSpPr/>
          <p:nvPr/>
        </p:nvCxnSpPr>
        <p:spPr>
          <a:xfrm>
            <a:off x="1331640" y="5733256"/>
            <a:ext cx="8928992" cy="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gyenes összekötő 21"/>
          <p:cNvCxnSpPr/>
          <p:nvPr/>
        </p:nvCxnSpPr>
        <p:spPr>
          <a:xfrm>
            <a:off x="899592" y="5733256"/>
            <a:ext cx="9361040" cy="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1331640" y="476672"/>
            <a:ext cx="6912768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hu-HU" b="1" dirty="0" smtClean="0">
              <a:latin typeface="Book Antiqua" pitchFamily="18" charset="0"/>
            </a:endParaRPr>
          </a:p>
          <a:p>
            <a:pPr algn="just"/>
            <a:r>
              <a:rPr lang="hu-HU" b="1" dirty="0" err="1" smtClean="0">
                <a:latin typeface="Book Antiqua" pitchFamily="18" charset="0"/>
              </a:rPr>
              <a:t>Tr</a:t>
            </a:r>
            <a:r>
              <a:rPr lang="hu-HU" b="1" dirty="0" smtClean="0">
                <a:latin typeface="Book Antiqua" pitchFamily="18" charset="0"/>
              </a:rPr>
              <a:t>. 26/C. § (2) </a:t>
            </a:r>
            <a:r>
              <a:rPr lang="hu-HU" dirty="0" smtClean="0">
                <a:latin typeface="Book Antiqua" pitchFamily="18" charset="0"/>
              </a:rPr>
              <a:t>A polgármester kérelemre, amennyiben az építmény az </a:t>
            </a:r>
            <a:r>
              <a:rPr lang="hu-HU" b="1" u="sng" dirty="0" smtClean="0">
                <a:solidFill>
                  <a:schemeClr val="accent5">
                    <a:lumMod val="75000"/>
                  </a:schemeClr>
                </a:solidFill>
                <a:latin typeface="Book Antiqua" pitchFamily="18" charset="0"/>
              </a:rPr>
              <a:t>országos építésügyi követelményeknek és a helyi építési szabályzatnak megfelel,</a:t>
            </a:r>
            <a:r>
              <a:rPr lang="hu-HU" b="1" dirty="0" smtClean="0">
                <a:solidFill>
                  <a:schemeClr val="accent5">
                    <a:lumMod val="75000"/>
                  </a:schemeClr>
                </a:solidFill>
                <a:latin typeface="Book Antiqua" pitchFamily="18" charset="0"/>
              </a:rPr>
              <a:t> </a:t>
            </a:r>
            <a:r>
              <a:rPr lang="hu-HU" dirty="0" smtClean="0">
                <a:latin typeface="Book Antiqua" pitchFamily="18" charset="0"/>
              </a:rPr>
              <a:t>szükség szerint </a:t>
            </a:r>
            <a:r>
              <a:rPr lang="hu-HU" b="1" u="sng" dirty="0" smtClean="0">
                <a:solidFill>
                  <a:schemeClr val="accent5">
                    <a:lumMod val="75000"/>
                  </a:schemeClr>
                </a:solidFill>
                <a:latin typeface="Book Antiqua" pitchFamily="18" charset="0"/>
              </a:rPr>
              <a:t>helyszíni szemle alapján </a:t>
            </a:r>
            <a:r>
              <a:rPr lang="hu-HU" dirty="0" smtClean="0">
                <a:latin typeface="Book Antiqua" pitchFamily="18" charset="0"/>
              </a:rPr>
              <a:t>- az ingatlan-nyilvántartásban történő átvezetés céljából - </a:t>
            </a:r>
            <a:r>
              <a:rPr lang="hu-HU" b="1" u="sng" dirty="0" smtClean="0">
                <a:solidFill>
                  <a:schemeClr val="accent5">
                    <a:lumMod val="75000"/>
                  </a:schemeClr>
                </a:solidFill>
                <a:latin typeface="Book Antiqua" pitchFamily="18" charset="0"/>
              </a:rPr>
              <a:t>rendeltetést is igazoló </a:t>
            </a:r>
            <a:r>
              <a:rPr lang="hu-HU" dirty="0" smtClean="0">
                <a:latin typeface="Book Antiqua" pitchFamily="18" charset="0"/>
              </a:rPr>
              <a:t>hatósági bizonyítványt állít ki arról, hogy az </a:t>
            </a:r>
            <a:r>
              <a:rPr lang="hu-HU" b="1" u="sng" dirty="0" smtClean="0">
                <a:solidFill>
                  <a:schemeClr val="accent5">
                    <a:lumMod val="75000"/>
                  </a:schemeClr>
                </a:solidFill>
                <a:latin typeface="Book Antiqua" pitchFamily="18" charset="0"/>
              </a:rPr>
              <a:t>építési engedélyhez, egyszerű bejelentéshez vagy örökségvédelmi bejelentéshez nem kötött, 2012. december 31. után épített építmény felépült</a:t>
            </a:r>
            <a:r>
              <a:rPr lang="hu-HU" dirty="0" smtClean="0">
                <a:latin typeface="Book Antiqua" pitchFamily="18" charset="0"/>
              </a:rPr>
              <a:t>.</a:t>
            </a:r>
          </a:p>
          <a:p>
            <a:pPr algn="just"/>
            <a:endParaRPr lang="hu-HU" dirty="0" smtClean="0">
              <a:latin typeface="Book Antiqua" pitchFamily="18" charset="0"/>
            </a:endParaRPr>
          </a:p>
          <a:p>
            <a:pPr algn="just"/>
            <a:r>
              <a:rPr lang="hu-HU" sz="1600" b="1" dirty="0" err="1" smtClean="0">
                <a:latin typeface="Book Antiqua" pitchFamily="18" charset="0"/>
              </a:rPr>
              <a:t>Inytv</a:t>
            </a:r>
            <a:r>
              <a:rPr lang="hu-HU" sz="1600" b="1" dirty="0" smtClean="0">
                <a:latin typeface="Book Antiqua" pitchFamily="18" charset="0"/>
              </a:rPr>
              <a:t>. </a:t>
            </a:r>
            <a:r>
              <a:rPr lang="hu-HU" sz="1600" b="1" dirty="0" err="1" smtClean="0">
                <a:latin typeface="Book Antiqua" pitchFamily="18" charset="0"/>
              </a:rPr>
              <a:t>vhr</a:t>
            </a:r>
            <a:r>
              <a:rPr lang="hu-HU" sz="1600" b="1" dirty="0" smtClean="0">
                <a:latin typeface="Book Antiqua" pitchFamily="18" charset="0"/>
              </a:rPr>
              <a:t>. 65. § (3c) </a:t>
            </a:r>
            <a:r>
              <a:rPr lang="hu-HU" sz="1600" dirty="0" smtClean="0">
                <a:latin typeface="Book Antiqua" pitchFamily="18" charset="0"/>
              </a:rPr>
              <a:t>A 2012. december 31. után épített, építési engedélyhez, egyszerű bejelentéshez vagy örökségvédelmi bejelentéshez nem kötött építmény építését, bővítését a települési önkormányzat polgármesterének rendeltetést igazoló hatósági bizonyítványa alapján lehet az ingatlan-nyilvántartásban átvezetni.</a:t>
            </a:r>
          </a:p>
          <a:p>
            <a:pPr algn="just"/>
            <a:endParaRPr lang="hu-HU" dirty="0" smtClean="0">
              <a:latin typeface="Book Antiqua" pitchFamily="18" charset="0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0" y="4509120"/>
            <a:ext cx="165618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000" b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Book Antiqua" pitchFamily="18" charset="0"/>
              </a:rPr>
              <a:t>04</a:t>
            </a:r>
            <a:endParaRPr lang="hu-HU" sz="10000" b="1" dirty="0" smtClean="0">
              <a:solidFill>
                <a:schemeClr val="accent5">
                  <a:lumMod val="75000"/>
                </a:schemeClr>
              </a:solidFill>
              <a:latin typeface="Book Antiqua" pitchFamily="18" charset="0"/>
            </a:endParaRPr>
          </a:p>
        </p:txBody>
      </p:sp>
      <p:cxnSp>
        <p:nvCxnSpPr>
          <p:cNvPr id="8" name="Egyenes összekötő 7"/>
          <p:cNvCxnSpPr/>
          <p:nvPr/>
        </p:nvCxnSpPr>
        <p:spPr>
          <a:xfrm>
            <a:off x="1331640" y="5733256"/>
            <a:ext cx="8928992" cy="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ím 1"/>
          <p:cNvSpPr txBox="1">
            <a:spLocks/>
          </p:cNvSpPr>
          <p:nvPr/>
        </p:nvSpPr>
        <p:spPr>
          <a:xfrm>
            <a:off x="1261864" y="483929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/>
            </a:r>
            <a:br>
              <a:rPr kumimoji="0" lang="hu-HU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</a:br>
            <a:r>
              <a:rPr kumimoji="0" lang="hu-HU" sz="3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>jog</a:t>
            </a:r>
            <a:r>
              <a:rPr kumimoji="0" lang="hu-HU" sz="3500" b="1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>alkalmazás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300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>építmény meglétének</a:t>
            </a:r>
            <a:r>
              <a:rPr kumimoji="0" lang="hu-HU" sz="3000" i="1" u="none" strike="noStrike" kern="1200" cap="none" spc="0" normalizeH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> igazolása</a:t>
            </a:r>
            <a:endParaRPr kumimoji="0" lang="hu-HU" sz="300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 Antiqua" pitchFamily="18" charset="0"/>
              <a:ea typeface="+mj-ea"/>
              <a:cs typeface="+mj-cs"/>
            </a:endParaRPr>
          </a:p>
        </p:txBody>
      </p:sp>
      <p:cxnSp>
        <p:nvCxnSpPr>
          <p:cNvPr id="10" name="Egyenes összekötő 9"/>
          <p:cNvCxnSpPr/>
          <p:nvPr/>
        </p:nvCxnSpPr>
        <p:spPr>
          <a:xfrm>
            <a:off x="899592" y="5733256"/>
            <a:ext cx="9361040" cy="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églalap 5"/>
          <p:cNvSpPr/>
          <p:nvPr/>
        </p:nvSpPr>
        <p:spPr>
          <a:xfrm>
            <a:off x="1331640" y="476672"/>
            <a:ext cx="6912768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endParaRPr lang="hu-HU" dirty="0" smtClean="0">
              <a:latin typeface="Book Antiqua" pitchFamily="18" charset="0"/>
            </a:endParaRPr>
          </a:p>
          <a:p>
            <a:pPr marL="342900" indent="-342900" algn="just">
              <a:spcAft>
                <a:spcPts val="600"/>
              </a:spcAft>
              <a:buAutoNum type="arabicPeriod"/>
            </a:pPr>
            <a:r>
              <a:rPr lang="hu-HU" dirty="0" smtClean="0">
                <a:latin typeface="Book Antiqua" pitchFamily="18" charset="0"/>
              </a:rPr>
              <a:t>Kérelem beérkezése</a:t>
            </a:r>
          </a:p>
          <a:p>
            <a:pPr marL="342900" indent="-342900" algn="just">
              <a:spcAft>
                <a:spcPts val="600"/>
              </a:spcAft>
              <a:buAutoNum type="arabicPeriod"/>
            </a:pPr>
            <a:r>
              <a:rPr lang="hu-HU" dirty="0" smtClean="0">
                <a:latin typeface="Book Antiqua" pitchFamily="18" charset="0"/>
              </a:rPr>
              <a:t>Előzmények, hatáskör megállapítása (</a:t>
            </a:r>
            <a:r>
              <a:rPr lang="hu-HU" dirty="0" err="1" smtClean="0">
                <a:latin typeface="Book Antiqua" pitchFamily="18" charset="0"/>
              </a:rPr>
              <a:t>Ákr</a:t>
            </a:r>
            <a:r>
              <a:rPr lang="hu-HU" dirty="0" smtClean="0">
                <a:latin typeface="Book Antiqua" pitchFamily="18" charset="0"/>
              </a:rPr>
              <a:t>. 17. §), jogszerűség vizsgálata – Mikor épült? Építési engedélyhez, egyszerű bejelentéshez, örökségvédelmi bejelentéshez kötött-e?</a:t>
            </a:r>
          </a:p>
          <a:p>
            <a:pPr marL="342900" indent="-342900" algn="just">
              <a:spcAft>
                <a:spcPts val="600"/>
              </a:spcAft>
              <a:buAutoNum type="arabicPeriod"/>
            </a:pPr>
            <a:r>
              <a:rPr lang="hu-HU" dirty="0" smtClean="0">
                <a:latin typeface="Book Antiqua" pitchFamily="18" charset="0"/>
              </a:rPr>
              <a:t>Helyszíni szemle tartása – elhelyezkedés, paraméterek </a:t>
            </a:r>
            <a:r>
              <a:rPr lang="hu-HU" dirty="0" smtClean="0">
                <a:latin typeface="Book Antiqua" pitchFamily="18" charset="0"/>
              </a:rPr>
              <a:t>vizsgálata</a:t>
            </a:r>
          </a:p>
          <a:p>
            <a:pPr marL="342900" indent="-342900" algn="just">
              <a:spcAft>
                <a:spcPts val="600"/>
              </a:spcAft>
              <a:buAutoNum type="arabicPeriod"/>
            </a:pPr>
            <a:r>
              <a:rPr lang="hu-HU" dirty="0" smtClean="0">
                <a:latin typeface="Book Antiqua" pitchFamily="18" charset="0"/>
              </a:rPr>
              <a:t>Jogszabály nem tér ki rá, de segítség lehet az ügyféltől tervdokumentáció bekérése</a:t>
            </a:r>
            <a:endParaRPr lang="hu-HU" dirty="0" smtClean="0">
              <a:latin typeface="Book Antiqua" pitchFamily="18" charset="0"/>
            </a:endParaRPr>
          </a:p>
          <a:p>
            <a:pPr marL="342900" indent="-342900" algn="just">
              <a:spcAft>
                <a:spcPts val="600"/>
              </a:spcAft>
              <a:buAutoNum type="arabicPeriod"/>
            </a:pPr>
            <a:r>
              <a:rPr lang="hu-HU" dirty="0" smtClean="0">
                <a:latin typeface="Book Antiqua" pitchFamily="18" charset="0"/>
              </a:rPr>
              <a:t>Szakértő bevonása opcionálisan, de tekintettel arra, hogy ezek önkormányzati rendeletek, a polgármesternek a helyi szabályozást ismernie kell </a:t>
            </a:r>
          </a:p>
          <a:p>
            <a:pPr marL="342900" indent="-342900" algn="just">
              <a:spcAft>
                <a:spcPts val="600"/>
              </a:spcAft>
              <a:buAutoNum type="arabicPeriod"/>
            </a:pPr>
            <a:r>
              <a:rPr lang="hu-HU" dirty="0" smtClean="0">
                <a:latin typeface="Book Antiqua" pitchFamily="18" charset="0"/>
              </a:rPr>
              <a:t>Hatósági bizonyítvány kiadása/megtagadása</a:t>
            </a:r>
          </a:p>
          <a:p>
            <a:pPr marL="342900" indent="-342900" algn="just">
              <a:buAutoNum type="arabicPeriod"/>
            </a:pPr>
            <a:r>
              <a:rPr lang="hu-HU" dirty="0" smtClean="0">
                <a:latin typeface="Book Antiqua" pitchFamily="18" charset="0"/>
              </a:rPr>
              <a:t>Ingatlan-nyilvántartási átvezetés</a:t>
            </a:r>
          </a:p>
        </p:txBody>
      </p:sp>
      <p:sp>
        <p:nvSpPr>
          <p:cNvPr id="7" name="Szövegdoboz 6"/>
          <p:cNvSpPr txBox="1"/>
          <p:nvPr/>
        </p:nvSpPr>
        <p:spPr>
          <a:xfrm>
            <a:off x="0" y="4509120"/>
            <a:ext cx="165618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000" b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Book Antiqua" pitchFamily="18" charset="0"/>
              </a:rPr>
              <a:t>04</a:t>
            </a:r>
            <a:endParaRPr lang="hu-HU" sz="10000" b="1" dirty="0" smtClean="0">
              <a:solidFill>
                <a:schemeClr val="accent5">
                  <a:lumMod val="75000"/>
                </a:schemeClr>
              </a:solidFill>
              <a:latin typeface="Book Antiqua" pitchFamily="18" charset="0"/>
            </a:endParaRPr>
          </a:p>
        </p:txBody>
      </p:sp>
      <p:cxnSp>
        <p:nvCxnSpPr>
          <p:cNvPr id="8" name="Egyenes összekötő 7"/>
          <p:cNvCxnSpPr/>
          <p:nvPr/>
        </p:nvCxnSpPr>
        <p:spPr>
          <a:xfrm>
            <a:off x="1331640" y="5733256"/>
            <a:ext cx="8928992" cy="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ím 1"/>
          <p:cNvSpPr txBox="1">
            <a:spLocks/>
          </p:cNvSpPr>
          <p:nvPr/>
        </p:nvSpPr>
        <p:spPr>
          <a:xfrm>
            <a:off x="1261864" y="483929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/>
            </a:r>
            <a:br>
              <a:rPr kumimoji="0" lang="hu-HU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</a:br>
            <a:r>
              <a:rPr kumimoji="0" lang="hu-HU" sz="3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>jog</a:t>
            </a:r>
            <a:r>
              <a:rPr kumimoji="0" lang="hu-HU" sz="3500" b="1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>alkalmazás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300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>építmény meglétének</a:t>
            </a:r>
            <a:r>
              <a:rPr kumimoji="0" lang="hu-HU" sz="3000" i="1" u="none" strike="noStrike" kern="1200" cap="none" spc="0" normalizeH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> igazolása</a:t>
            </a:r>
            <a:endParaRPr kumimoji="0" lang="hu-HU" sz="300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 Antiqua" pitchFamily="18" charset="0"/>
              <a:ea typeface="+mj-ea"/>
              <a:cs typeface="+mj-cs"/>
            </a:endParaRPr>
          </a:p>
        </p:txBody>
      </p:sp>
      <p:cxnSp>
        <p:nvCxnSpPr>
          <p:cNvPr id="11" name="Egyenes összekötő 10"/>
          <p:cNvCxnSpPr/>
          <p:nvPr/>
        </p:nvCxnSpPr>
        <p:spPr>
          <a:xfrm>
            <a:off x="899592" y="5733256"/>
            <a:ext cx="9361040" cy="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/>
        </p:nvSpPr>
        <p:spPr>
          <a:xfrm>
            <a:off x="1331640" y="476672"/>
            <a:ext cx="6912768" cy="4755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endParaRPr lang="hu-HU" b="1" u="sng" dirty="0" smtClean="0">
              <a:solidFill>
                <a:schemeClr val="accent5">
                  <a:lumMod val="75000"/>
                </a:schemeClr>
              </a:solidFill>
              <a:latin typeface="Book Antiqua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hu-HU" b="1" u="sng" dirty="0" smtClean="0">
                <a:solidFill>
                  <a:schemeClr val="accent5">
                    <a:lumMod val="75000"/>
                  </a:schemeClr>
                </a:solidFill>
                <a:latin typeface="Book Antiqua" pitchFamily="18" charset="0"/>
              </a:rPr>
              <a:t>Építési engedélyhez nem kötött?!</a:t>
            </a:r>
          </a:p>
          <a:p>
            <a:pPr marL="342900" indent="-342900" algn="just">
              <a:spcAft>
                <a:spcPts val="600"/>
              </a:spcAft>
            </a:pPr>
            <a:r>
              <a:rPr lang="hu-HU" dirty="0" smtClean="0">
                <a:latin typeface="Book Antiqua" pitchFamily="18" charset="0"/>
              </a:rPr>
              <a:t>      </a:t>
            </a:r>
            <a:r>
              <a:rPr lang="hu-HU" dirty="0" smtClean="0">
                <a:latin typeface="Book Antiqua" pitchFamily="18" charset="0"/>
              </a:rPr>
              <a:t>(pl. az </a:t>
            </a:r>
            <a:r>
              <a:rPr lang="hu-HU" dirty="0" err="1" smtClean="0">
                <a:latin typeface="Book Antiqua" pitchFamily="18" charset="0"/>
              </a:rPr>
              <a:t>Eljr</a:t>
            </a:r>
            <a:r>
              <a:rPr lang="hu-HU" dirty="0" smtClean="0">
                <a:latin typeface="Book Antiqua" pitchFamily="18" charset="0"/>
              </a:rPr>
              <a:t>. 1. melléklet 8. </a:t>
            </a:r>
            <a:r>
              <a:rPr lang="hu-HU" dirty="0" smtClean="0">
                <a:latin typeface="Book Antiqua" pitchFamily="18" charset="0"/>
              </a:rPr>
              <a:t>pontja esetében - nem </a:t>
            </a:r>
            <a:r>
              <a:rPr lang="hu-HU" dirty="0" smtClean="0">
                <a:latin typeface="Book Antiqua" pitchFamily="18" charset="0"/>
              </a:rPr>
              <a:t>emberi tartózkodásra szolgáló építmény építése, átalakítása, felújítása, valamint bővítése, amelynek mérete az építési tevékenység után sem haladja meg a nettó 100 m</a:t>
            </a:r>
            <a:r>
              <a:rPr lang="hu-HU" baseline="30000" dirty="0" smtClean="0">
                <a:latin typeface="Book Antiqua" pitchFamily="18" charset="0"/>
              </a:rPr>
              <a:t>3</a:t>
            </a:r>
            <a:r>
              <a:rPr lang="hu-HU" dirty="0" smtClean="0">
                <a:latin typeface="Book Antiqua" pitchFamily="18" charset="0"/>
              </a:rPr>
              <a:t> térfogatot és 4,5 m </a:t>
            </a:r>
            <a:r>
              <a:rPr lang="hu-HU" dirty="0" smtClean="0">
                <a:latin typeface="Book Antiqua" pitchFamily="18" charset="0"/>
              </a:rPr>
              <a:t>gerincmagasságot)</a:t>
            </a:r>
            <a:endParaRPr lang="hu-HU" dirty="0" smtClean="0">
              <a:latin typeface="Book Antiqua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hu-HU" b="1" u="sng" dirty="0" smtClean="0">
                <a:solidFill>
                  <a:schemeClr val="accent5">
                    <a:lumMod val="75000"/>
                  </a:schemeClr>
                </a:solidFill>
                <a:latin typeface="Book Antiqua" pitchFamily="18" charset="0"/>
              </a:rPr>
              <a:t>Egyszerű bejelentéshez nem kötött?! </a:t>
            </a:r>
          </a:p>
          <a:p>
            <a:pPr marL="342900" indent="-342900" algn="just">
              <a:spcAft>
                <a:spcPts val="600"/>
              </a:spcAft>
            </a:pPr>
            <a:r>
              <a:rPr lang="hu-HU" dirty="0" smtClean="0">
                <a:latin typeface="Book Antiqua" pitchFamily="18" charset="0"/>
              </a:rPr>
              <a:t>      </a:t>
            </a:r>
            <a:r>
              <a:rPr lang="hu-HU" dirty="0" smtClean="0">
                <a:latin typeface="Book Antiqua" pitchFamily="18" charset="0"/>
              </a:rPr>
              <a:t>(amennyiben nem </a:t>
            </a:r>
            <a:r>
              <a:rPr lang="hu-HU" dirty="0" smtClean="0">
                <a:latin typeface="Book Antiqua" pitchFamily="18" charset="0"/>
              </a:rPr>
              <a:t>tartozik a </a:t>
            </a:r>
            <a:r>
              <a:rPr lang="hu-HU" dirty="0" smtClean="0">
                <a:latin typeface="Book Antiqua" pitchFamily="18" charset="0"/>
              </a:rPr>
              <a:t>155/2016</a:t>
            </a:r>
            <a:r>
              <a:rPr lang="hu-HU" dirty="0" smtClean="0">
                <a:latin typeface="Book Antiqua" pitchFamily="18" charset="0"/>
              </a:rPr>
              <a:t>. Kr. 1.§ (</a:t>
            </a:r>
            <a:r>
              <a:rPr lang="hu-HU" dirty="0" err="1" smtClean="0">
                <a:latin typeface="Book Antiqua" pitchFamily="18" charset="0"/>
              </a:rPr>
              <a:t>1</a:t>
            </a:r>
            <a:r>
              <a:rPr lang="hu-HU" dirty="0" smtClean="0">
                <a:latin typeface="Book Antiqua" pitchFamily="18" charset="0"/>
              </a:rPr>
              <a:t>) bekezdés </a:t>
            </a:r>
            <a:r>
              <a:rPr lang="hu-HU" i="1" dirty="0" smtClean="0">
                <a:latin typeface="Book Antiqua" pitchFamily="18" charset="0"/>
              </a:rPr>
              <a:t>- 300 </a:t>
            </a:r>
            <a:r>
              <a:rPr lang="hu-HU" i="1" dirty="0" smtClean="0">
                <a:latin typeface="Book Antiqua" pitchFamily="18" charset="0"/>
              </a:rPr>
              <a:t>m</a:t>
            </a:r>
            <a:r>
              <a:rPr lang="hu-HU" i="1" baseline="30000" dirty="0" smtClean="0">
                <a:latin typeface="Book Antiqua" pitchFamily="18" charset="0"/>
              </a:rPr>
              <a:t>2</a:t>
            </a:r>
            <a:r>
              <a:rPr lang="hu-HU" i="1" dirty="0" smtClean="0">
                <a:latin typeface="Book Antiqua" pitchFamily="18" charset="0"/>
              </a:rPr>
              <a:t> alatti, feletti új lakóépület, vagy meglévő lakóépület </a:t>
            </a:r>
            <a:r>
              <a:rPr lang="hu-HU" i="1" dirty="0" smtClean="0">
                <a:latin typeface="Book Antiqua" pitchFamily="18" charset="0"/>
              </a:rPr>
              <a:t>bővítése </a:t>
            </a:r>
            <a:r>
              <a:rPr lang="hu-HU" dirty="0" smtClean="0">
                <a:latin typeface="Book Antiqua" pitchFamily="18" charset="0"/>
              </a:rPr>
              <a:t>- hatálya </a:t>
            </a:r>
            <a:r>
              <a:rPr lang="hu-HU" dirty="0" smtClean="0">
                <a:latin typeface="Book Antiqua" pitchFamily="18" charset="0"/>
              </a:rPr>
              <a:t>alá)</a:t>
            </a:r>
            <a:endParaRPr lang="hu-HU" dirty="0" smtClean="0">
              <a:latin typeface="Book Antiqua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hu-HU" b="1" u="sng" dirty="0" smtClean="0">
                <a:solidFill>
                  <a:schemeClr val="accent5">
                    <a:lumMod val="75000"/>
                  </a:schemeClr>
                </a:solidFill>
                <a:latin typeface="Book Antiqua" pitchFamily="18" charset="0"/>
              </a:rPr>
              <a:t>Örökségvédelmi bejelentéshez nem kötött?! </a:t>
            </a:r>
            <a:r>
              <a:rPr lang="hu-HU" b="1" dirty="0" smtClean="0">
                <a:solidFill>
                  <a:schemeClr val="accent5">
                    <a:lumMod val="75000"/>
                  </a:schemeClr>
                </a:solidFill>
                <a:latin typeface="Book Antiqua" pitchFamily="18" charset="0"/>
              </a:rPr>
              <a:t> </a:t>
            </a:r>
          </a:p>
          <a:p>
            <a:pPr marL="342900" indent="-342900" algn="just">
              <a:spcAft>
                <a:spcPts val="600"/>
              </a:spcAft>
            </a:pPr>
            <a:r>
              <a:rPr lang="hu-HU" b="1" dirty="0" smtClean="0">
                <a:solidFill>
                  <a:schemeClr val="accent5">
                    <a:lumMod val="75000"/>
                  </a:schemeClr>
                </a:solidFill>
                <a:latin typeface="Book Antiqua" pitchFamily="18" charset="0"/>
              </a:rPr>
              <a:t>      </a:t>
            </a:r>
            <a:r>
              <a:rPr lang="hu-HU" dirty="0" smtClean="0">
                <a:latin typeface="Book Antiqua" pitchFamily="18" charset="0"/>
              </a:rPr>
              <a:t>(amennyiben nem tartozik a </a:t>
            </a:r>
            <a:r>
              <a:rPr lang="hu-HU" dirty="0" smtClean="0">
                <a:latin typeface="Book Antiqua" pitchFamily="18" charset="0"/>
              </a:rPr>
              <a:t>68/2018</a:t>
            </a:r>
            <a:r>
              <a:rPr lang="hu-HU" dirty="0" smtClean="0">
                <a:latin typeface="Book Antiqua" pitchFamily="18" charset="0"/>
              </a:rPr>
              <a:t>. Kr. 63. § (1</a:t>
            </a:r>
            <a:r>
              <a:rPr lang="hu-HU" dirty="0" smtClean="0">
                <a:latin typeface="Book Antiqua" pitchFamily="18" charset="0"/>
              </a:rPr>
              <a:t>) bekezdés - </a:t>
            </a:r>
            <a:r>
              <a:rPr lang="hu-HU" i="1" dirty="0" smtClean="0">
                <a:latin typeface="Book Antiqua" pitchFamily="18" charset="0"/>
              </a:rPr>
              <a:t>műemléken végzett építési tevékenység, műemléki környezetben vagy műemléki jelentőségű </a:t>
            </a:r>
            <a:r>
              <a:rPr lang="hu-HU" i="1" dirty="0" smtClean="0">
                <a:latin typeface="Book Antiqua" pitchFamily="18" charset="0"/>
              </a:rPr>
              <a:t>területen</a:t>
            </a:r>
            <a:r>
              <a:rPr lang="hu-HU" dirty="0" smtClean="0">
                <a:latin typeface="Book Antiqua" pitchFamily="18" charset="0"/>
              </a:rPr>
              <a:t> – hatálya alá)</a:t>
            </a:r>
            <a:endParaRPr lang="hu-HU" dirty="0" smtClean="0">
              <a:latin typeface="Book Antiqua" pitchFamily="18" charset="0"/>
            </a:endParaRPr>
          </a:p>
          <a:p>
            <a:pPr marL="342900" indent="-342900" algn="just"/>
            <a:r>
              <a:rPr lang="hu-HU" dirty="0" smtClean="0">
                <a:latin typeface="Book Antiqua" pitchFamily="18" charset="0"/>
              </a:rPr>
              <a:t>      </a:t>
            </a:r>
            <a:r>
              <a:rPr lang="hu-HU" sz="1600" b="1" u="sng" dirty="0" smtClean="0">
                <a:latin typeface="Book Antiqua" pitchFamily="18" charset="0"/>
              </a:rPr>
              <a:t>Ha nem jogszerűen épült, át kell tenni a </a:t>
            </a:r>
            <a:r>
              <a:rPr lang="hu-HU" sz="1600" b="1" u="sng" dirty="0" err="1" smtClean="0">
                <a:latin typeface="Book Antiqua" pitchFamily="18" charset="0"/>
              </a:rPr>
              <a:t>KH-hoz</a:t>
            </a:r>
            <a:r>
              <a:rPr lang="hu-HU" sz="1600" b="1" u="sng" dirty="0" smtClean="0">
                <a:latin typeface="Book Antiqua" pitchFamily="18" charset="0"/>
              </a:rPr>
              <a:t> (építésfelügyelet)</a:t>
            </a:r>
          </a:p>
        </p:txBody>
      </p:sp>
      <p:sp>
        <p:nvSpPr>
          <p:cNvPr id="12" name="Szövegdoboz 11"/>
          <p:cNvSpPr txBox="1"/>
          <p:nvPr/>
        </p:nvSpPr>
        <p:spPr>
          <a:xfrm>
            <a:off x="0" y="4509120"/>
            <a:ext cx="165618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000" b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Book Antiqua" pitchFamily="18" charset="0"/>
              </a:rPr>
              <a:t>04</a:t>
            </a:r>
            <a:endParaRPr lang="hu-HU" sz="10000" b="1" dirty="0" smtClean="0">
              <a:solidFill>
                <a:schemeClr val="accent5">
                  <a:lumMod val="75000"/>
                </a:schemeClr>
              </a:solidFill>
              <a:latin typeface="Book Antiqua" pitchFamily="18" charset="0"/>
            </a:endParaRPr>
          </a:p>
        </p:txBody>
      </p:sp>
      <p:cxnSp>
        <p:nvCxnSpPr>
          <p:cNvPr id="13" name="Egyenes összekötő 12"/>
          <p:cNvCxnSpPr/>
          <p:nvPr/>
        </p:nvCxnSpPr>
        <p:spPr>
          <a:xfrm>
            <a:off x="1331640" y="5733256"/>
            <a:ext cx="8928992" cy="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ím 1"/>
          <p:cNvSpPr txBox="1">
            <a:spLocks/>
          </p:cNvSpPr>
          <p:nvPr/>
        </p:nvSpPr>
        <p:spPr>
          <a:xfrm>
            <a:off x="1261864" y="483929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/>
            </a:r>
            <a:br>
              <a:rPr kumimoji="0" lang="hu-HU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</a:br>
            <a:r>
              <a:rPr kumimoji="0" lang="hu-HU" sz="3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>jog</a:t>
            </a:r>
            <a:r>
              <a:rPr kumimoji="0" lang="hu-HU" sz="3500" b="1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>alkalmazás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300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>építmény meglétének</a:t>
            </a:r>
            <a:r>
              <a:rPr kumimoji="0" lang="hu-HU" sz="3000" i="1" u="none" strike="noStrike" kern="1200" cap="none" spc="0" normalizeH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> igazolása</a:t>
            </a:r>
            <a:endParaRPr kumimoji="0" lang="hu-HU" sz="300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 Antiqua" pitchFamily="18" charset="0"/>
              <a:ea typeface="+mj-ea"/>
              <a:cs typeface="+mj-cs"/>
            </a:endParaRPr>
          </a:p>
        </p:txBody>
      </p:sp>
      <p:cxnSp>
        <p:nvCxnSpPr>
          <p:cNvPr id="15" name="Egyenes összekötő 14"/>
          <p:cNvCxnSpPr/>
          <p:nvPr/>
        </p:nvCxnSpPr>
        <p:spPr>
          <a:xfrm>
            <a:off x="899592" y="5733256"/>
            <a:ext cx="9361040" cy="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zövegdoboz 16"/>
          <p:cNvSpPr txBox="1"/>
          <p:nvPr/>
        </p:nvSpPr>
        <p:spPr>
          <a:xfrm>
            <a:off x="0" y="4509120"/>
            <a:ext cx="165618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000" b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Book Antiqua" pitchFamily="18" charset="0"/>
              </a:rPr>
              <a:t>04</a:t>
            </a:r>
            <a:endParaRPr lang="hu-HU" sz="10000" b="1" dirty="0" smtClean="0">
              <a:solidFill>
                <a:schemeClr val="accent5">
                  <a:lumMod val="75000"/>
                </a:schemeClr>
              </a:solidFill>
              <a:latin typeface="Book Antiqua" pitchFamily="18" charset="0"/>
            </a:endParaRPr>
          </a:p>
        </p:txBody>
      </p:sp>
      <p:cxnSp>
        <p:nvCxnSpPr>
          <p:cNvPr id="20" name="Egyenes összekötő 19"/>
          <p:cNvCxnSpPr/>
          <p:nvPr/>
        </p:nvCxnSpPr>
        <p:spPr>
          <a:xfrm>
            <a:off x="899592" y="5733256"/>
            <a:ext cx="9361040" cy="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églalap 6"/>
          <p:cNvSpPr/>
          <p:nvPr/>
        </p:nvSpPr>
        <p:spPr>
          <a:xfrm>
            <a:off x="1331640" y="476672"/>
            <a:ext cx="691276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endParaRPr lang="hu-HU" dirty="0" smtClean="0">
              <a:latin typeface="Book Antiqua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hu-HU" b="1" u="sng" dirty="0" smtClean="0">
                <a:solidFill>
                  <a:schemeClr val="accent5">
                    <a:lumMod val="75000"/>
                  </a:schemeClr>
                </a:solidFill>
                <a:latin typeface="Book Antiqua" pitchFamily="18" charset="0"/>
              </a:rPr>
              <a:t>Országos építésügyi követelményeknek és a helyi építési szabályzatnak megfelel?!  </a:t>
            </a:r>
            <a:r>
              <a:rPr lang="hu-HU" b="1" dirty="0" smtClean="0">
                <a:solidFill>
                  <a:schemeClr val="accent5">
                    <a:lumMod val="75000"/>
                  </a:schemeClr>
                </a:solidFill>
                <a:latin typeface="Book Antiqua" pitchFamily="18" charset="0"/>
              </a:rPr>
              <a:t> </a:t>
            </a:r>
          </a:p>
          <a:p>
            <a:pPr marL="342900" indent="-342900" algn="just"/>
            <a:r>
              <a:rPr lang="hu-HU" dirty="0" smtClean="0">
                <a:latin typeface="Book Antiqua" pitchFamily="18" charset="0"/>
              </a:rPr>
              <a:t>      (OTÉK egészét figyelembe kell venni, általános probléma: </a:t>
            </a:r>
          </a:p>
          <a:p>
            <a:pPr marL="342900" indent="-342900" algn="just"/>
            <a:r>
              <a:rPr lang="hu-HU" dirty="0" smtClean="0">
                <a:latin typeface="Book Antiqua" pitchFamily="18" charset="0"/>
              </a:rPr>
              <a:t>      :: adott funkció elhelyezhető-e az ingatlanon?!</a:t>
            </a:r>
          </a:p>
          <a:p>
            <a:pPr marL="342900" indent="-342900" algn="just"/>
            <a:r>
              <a:rPr lang="hu-HU" dirty="0" smtClean="0">
                <a:latin typeface="Book Antiqua" pitchFamily="18" charset="0"/>
              </a:rPr>
              <a:t>      :: nyílászárók OTÉK ellenes elhelyezése – telekhatártól számított 3 m-en belül</a:t>
            </a:r>
          </a:p>
          <a:p>
            <a:pPr marL="342900" indent="-342900" algn="just"/>
            <a:r>
              <a:rPr lang="hu-HU" dirty="0" smtClean="0">
                <a:latin typeface="Book Antiqua" pitchFamily="18" charset="0"/>
              </a:rPr>
              <a:t>      :: építési helyen kívüli elhelyezés elő-, oldal-, hátsókertben</a:t>
            </a:r>
          </a:p>
          <a:p>
            <a:pPr marL="342900" indent="-342900" algn="just"/>
            <a:r>
              <a:rPr lang="hu-HU" dirty="0" smtClean="0">
                <a:latin typeface="Book Antiqua" pitchFamily="18" charset="0"/>
              </a:rPr>
              <a:t>      :: megengedett legnagyobb beépítettség </a:t>
            </a:r>
            <a:r>
              <a:rPr lang="hu-HU" dirty="0" smtClean="0">
                <a:latin typeface="Book Antiqua" pitchFamily="18" charset="0"/>
              </a:rPr>
              <a:t>túllépés)</a:t>
            </a:r>
            <a:endParaRPr lang="hu-HU" dirty="0" smtClean="0">
              <a:latin typeface="Book Antiqua" pitchFamily="18" charset="0"/>
            </a:endParaRPr>
          </a:p>
          <a:p>
            <a:pPr marL="342900" indent="-342900" algn="just"/>
            <a:r>
              <a:rPr lang="hu-HU" i="1" dirty="0" smtClean="0">
                <a:latin typeface="Book Antiqua" pitchFamily="18" charset="0"/>
              </a:rPr>
              <a:t>      </a:t>
            </a:r>
            <a:endParaRPr lang="hu-HU" sz="1600" i="1" dirty="0" smtClean="0">
              <a:latin typeface="Book Antiqua" pitchFamily="18" charset="0"/>
            </a:endParaRPr>
          </a:p>
        </p:txBody>
      </p:sp>
      <p:sp>
        <p:nvSpPr>
          <p:cNvPr id="8" name="Téglalap 7"/>
          <p:cNvSpPr/>
          <p:nvPr/>
        </p:nvSpPr>
        <p:spPr>
          <a:xfrm>
            <a:off x="1763688" y="3212976"/>
            <a:ext cx="3384376" cy="1296144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Téglalap 9"/>
          <p:cNvSpPr/>
          <p:nvPr/>
        </p:nvSpPr>
        <p:spPr>
          <a:xfrm>
            <a:off x="2123728" y="3645024"/>
            <a:ext cx="711696" cy="4404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Téglalap 10"/>
          <p:cNvSpPr/>
          <p:nvPr/>
        </p:nvSpPr>
        <p:spPr>
          <a:xfrm>
            <a:off x="2123728" y="3429000"/>
            <a:ext cx="2448272" cy="864096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Téglalap 11"/>
          <p:cNvSpPr/>
          <p:nvPr/>
        </p:nvSpPr>
        <p:spPr>
          <a:xfrm>
            <a:off x="4067944" y="3212976"/>
            <a:ext cx="362622" cy="224408"/>
          </a:xfrm>
          <a:prstGeom prst="rect">
            <a:avLst/>
          </a:prstGeom>
          <a:solidFill>
            <a:srgbClr val="FF0000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" name="Téglalap 13"/>
          <p:cNvSpPr/>
          <p:nvPr/>
        </p:nvSpPr>
        <p:spPr>
          <a:xfrm>
            <a:off x="3275856" y="3861048"/>
            <a:ext cx="362622" cy="22440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2" name="Téglalap 21"/>
          <p:cNvSpPr/>
          <p:nvPr/>
        </p:nvSpPr>
        <p:spPr>
          <a:xfrm>
            <a:off x="5364088" y="3212976"/>
            <a:ext cx="2736304" cy="1296144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3" name="Téglalap 22"/>
          <p:cNvSpPr/>
          <p:nvPr/>
        </p:nvSpPr>
        <p:spPr>
          <a:xfrm>
            <a:off x="5724128" y="3429000"/>
            <a:ext cx="1872208" cy="864096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4" name="Téglalap 23"/>
          <p:cNvSpPr/>
          <p:nvPr/>
        </p:nvSpPr>
        <p:spPr>
          <a:xfrm>
            <a:off x="5724128" y="3429000"/>
            <a:ext cx="711696" cy="86409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5" name="Téglalap 24"/>
          <p:cNvSpPr/>
          <p:nvPr/>
        </p:nvSpPr>
        <p:spPr>
          <a:xfrm>
            <a:off x="6444208" y="3861048"/>
            <a:ext cx="1152128" cy="4404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6" name="Téglalap 25"/>
          <p:cNvSpPr/>
          <p:nvPr/>
        </p:nvSpPr>
        <p:spPr>
          <a:xfrm>
            <a:off x="7236296" y="3429000"/>
            <a:ext cx="362622" cy="4404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7" name="Téglalap 26"/>
          <p:cNvSpPr/>
          <p:nvPr/>
        </p:nvSpPr>
        <p:spPr>
          <a:xfrm>
            <a:off x="6876256" y="3429000"/>
            <a:ext cx="362622" cy="224408"/>
          </a:xfrm>
          <a:prstGeom prst="rect">
            <a:avLst/>
          </a:prstGeom>
          <a:solidFill>
            <a:srgbClr val="FF0000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8" name="Téglalap 27"/>
          <p:cNvSpPr/>
          <p:nvPr/>
        </p:nvSpPr>
        <p:spPr>
          <a:xfrm>
            <a:off x="2699792" y="3140968"/>
            <a:ext cx="13003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i="1" dirty="0" smtClean="0">
                <a:solidFill>
                  <a:srgbClr val="FF0000"/>
                </a:solidFill>
                <a:latin typeface="Book Antiqua" pitchFamily="18" charset="0"/>
              </a:rPr>
              <a:t>Oldalkert!!!</a:t>
            </a:r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29" name="Téglalap 28"/>
          <p:cNvSpPr/>
          <p:nvPr/>
        </p:nvSpPr>
        <p:spPr>
          <a:xfrm>
            <a:off x="6804248" y="3140968"/>
            <a:ext cx="13452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i="1" dirty="0" smtClean="0">
                <a:solidFill>
                  <a:srgbClr val="FF0000"/>
                </a:solidFill>
                <a:latin typeface="Book Antiqua" pitchFamily="18" charset="0"/>
              </a:rPr>
              <a:t>Max 20%!!!</a:t>
            </a:r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9" name="Cím 1"/>
          <p:cNvSpPr txBox="1">
            <a:spLocks/>
          </p:cNvSpPr>
          <p:nvPr/>
        </p:nvSpPr>
        <p:spPr>
          <a:xfrm>
            <a:off x="1261864" y="483929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/>
            </a:r>
            <a:br>
              <a:rPr kumimoji="0" lang="hu-HU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</a:br>
            <a:r>
              <a:rPr kumimoji="0" lang="hu-HU" sz="3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>jog</a:t>
            </a:r>
            <a:r>
              <a:rPr kumimoji="0" lang="hu-HU" sz="3500" b="1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>alkalmazás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300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>építmény meglétének</a:t>
            </a:r>
            <a:r>
              <a:rPr kumimoji="0" lang="hu-HU" sz="3000" i="1" u="none" strike="noStrike" kern="1200" cap="none" spc="0" normalizeH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> igazolása</a:t>
            </a:r>
            <a:endParaRPr kumimoji="0" lang="hu-HU" sz="300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 Antiqu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936</TotalTime>
  <Words>1010</Words>
  <Application>Microsoft Office PowerPoint</Application>
  <PresentationFormat>Diavetítés a képernyőre (4:3 oldalarány)</PresentationFormat>
  <Paragraphs>144</Paragraphs>
  <Slides>15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15</vt:i4>
      </vt:variant>
    </vt:vector>
  </HeadingPairs>
  <TitlesOfParts>
    <vt:vector size="16" baseType="lpstr">
      <vt:lpstr>Office-téma</vt:lpstr>
      <vt:lpstr>1. dia</vt:lpstr>
      <vt:lpstr>2. dia</vt:lpstr>
      <vt:lpstr>3. dia</vt:lpstr>
      <vt:lpstr>4. dia</vt:lpstr>
      <vt:lpstr>5. dia</vt:lpstr>
      <vt:lpstr>6. dia</vt:lpstr>
      <vt:lpstr>7. dia</vt:lpstr>
      <vt:lpstr>8. dia</vt:lpstr>
      <vt:lpstr>9. dia</vt:lpstr>
      <vt:lpstr>10. dia</vt:lpstr>
      <vt:lpstr>11. dia</vt:lpstr>
      <vt:lpstr>12. dia</vt:lpstr>
      <vt:lpstr>13. dia</vt:lpstr>
      <vt:lpstr>14. dia</vt:lpstr>
      <vt:lpstr>15.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Építésügy mit vizsgál? alapvetés, ha nem jogszerűen épült, hat. bizzel nem lehet feltüntzetni</dc:title>
  <dc:creator>daroczi.krisztina</dc:creator>
  <cp:lastModifiedBy>daroczi.krisztina</cp:lastModifiedBy>
  <cp:revision>99</cp:revision>
  <dcterms:created xsi:type="dcterms:W3CDTF">2020-09-02T10:18:34Z</dcterms:created>
  <dcterms:modified xsi:type="dcterms:W3CDTF">2020-09-15T10:27:08Z</dcterms:modified>
</cp:coreProperties>
</file>