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67" r:id="rId5"/>
    <p:sldId id="259" r:id="rId6"/>
    <p:sldId id="262" r:id="rId7"/>
    <p:sldId id="263" r:id="rId8"/>
    <p:sldId id="297" r:id="rId9"/>
    <p:sldId id="264" r:id="rId10"/>
    <p:sldId id="268" r:id="rId11"/>
    <p:sldId id="270" r:id="rId12"/>
    <p:sldId id="271" r:id="rId13"/>
    <p:sldId id="274" r:id="rId14"/>
    <p:sldId id="298" r:id="rId15"/>
    <p:sldId id="272" r:id="rId16"/>
    <p:sldId id="277" r:id="rId17"/>
    <p:sldId id="279" r:id="rId18"/>
    <p:sldId id="281" r:id="rId19"/>
    <p:sldId id="296" r:id="rId20"/>
    <p:sldId id="280" r:id="rId21"/>
    <p:sldId id="292" r:id="rId22"/>
    <p:sldId id="287" r:id="rId23"/>
    <p:sldId id="288" r:id="rId24"/>
    <p:sldId id="289" r:id="rId25"/>
    <p:sldId id="290" r:id="rId26"/>
    <p:sldId id="295" r:id="rId27"/>
    <p:sldId id="293" r:id="rId28"/>
    <p:sldId id="291" r:id="rId29"/>
    <p:sldId id="273" r:id="rId3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BC969-8A74-4C39-B1D8-A9A634A1AAEE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FBDA0-247F-4A82-8574-24725E0E4C4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FBDA0-247F-4A82-8574-24725E0E4C4A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70660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BBF893-778D-43A4-B302-4E79CD157CDD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8381-CFDE-4791-9767-F4EB4D9E5906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455-C70F-45F4-90F7-0EED1002E43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8381-CFDE-4791-9767-F4EB4D9E5906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455-C70F-45F4-90F7-0EED1002E43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8381-CFDE-4791-9767-F4EB4D9E5906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455-C70F-45F4-90F7-0EED1002E43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8381-CFDE-4791-9767-F4EB4D9E5906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455-C70F-45F4-90F7-0EED1002E43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8381-CFDE-4791-9767-F4EB4D9E5906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455-C70F-45F4-90F7-0EED1002E43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8381-CFDE-4791-9767-F4EB4D9E5906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455-C70F-45F4-90F7-0EED1002E43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8381-CFDE-4791-9767-F4EB4D9E5906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455-C70F-45F4-90F7-0EED1002E43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8381-CFDE-4791-9767-F4EB4D9E5906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455-C70F-45F4-90F7-0EED1002E43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8381-CFDE-4791-9767-F4EB4D9E5906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455-C70F-45F4-90F7-0EED1002E43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8381-CFDE-4791-9767-F4EB4D9E5906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455-C70F-45F4-90F7-0EED1002E43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8381-CFDE-4791-9767-F4EB4D9E5906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D455-C70F-45F4-90F7-0EED1002E43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B8381-CFDE-4791-9767-F4EB4D9E5906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3D455-C70F-45F4-90F7-0EED1002E43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ngarocontrol.hu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lh@hm.gov.h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many.h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1600" y="2130425"/>
            <a:ext cx="7200800" cy="1470025"/>
          </a:xfrm>
        </p:spPr>
        <p:txBody>
          <a:bodyPr>
            <a:noAutofit/>
          </a:bodyPr>
          <a:lstStyle/>
          <a:p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 pilóta nélküli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légijárművekkel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kapcsolatos várható jogi szabályozás 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>
            <a:normAutofit/>
          </a:bodyPr>
          <a:lstStyle/>
          <a:p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Egyes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légiközlekedéssel összefüggő kormányrendeletek módosításáról szóló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rendelettervezet bemutatása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043608" y="573325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2017. szeptember 6.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K:\Főosztályok\IFO\Szeleczkei Zoltán\Hivatali Tájékoztató\logo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6800" y="223838"/>
            <a:ext cx="19304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- hatály  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spcBef>
                <a:spcPts val="1200"/>
              </a:spcBef>
              <a:buNone/>
            </a:pPr>
            <a:r>
              <a:rPr lang="hu-HU" sz="3000" b="1" dirty="0" smtClean="0">
                <a:latin typeface="Times New Roman" pitchFamily="18" charset="0"/>
                <a:cs typeface="Times New Roman" pitchFamily="18" charset="0"/>
              </a:rPr>
              <a:t>Kiterjed</a:t>
            </a:r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42925" lvl="0" indent="-180975"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pilóta nélküli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légijárművekkel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végrehajtott repülések szabályaira, </a:t>
            </a:r>
          </a:p>
          <a:p>
            <a:pPr lvl="0" indent="200025"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vezetőik képzésére,</a:t>
            </a:r>
          </a:p>
          <a:p>
            <a:pPr lvl="0" indent="200025"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az eszközök nyilvántartására, </a:t>
            </a:r>
          </a:p>
          <a:p>
            <a:pPr lvl="0" indent="200025"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műszaki feltételeire.</a:t>
            </a:r>
          </a:p>
          <a:p>
            <a:pPr algn="just">
              <a:spcBef>
                <a:spcPts val="1200"/>
              </a:spcBef>
              <a:buNone/>
            </a:pPr>
            <a:r>
              <a:rPr lang="hu-HU" sz="3000" b="1" dirty="0" smtClean="0">
                <a:latin typeface="Times New Roman" pitchFamily="18" charset="0"/>
                <a:cs typeface="Times New Roman" pitchFamily="18" charset="0"/>
              </a:rPr>
              <a:t>Nem terjed ki: </a:t>
            </a:r>
          </a:p>
          <a:p>
            <a:pPr marL="628650" lvl="0" indent="-266700"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azon eszközökre, amelyek maximális felszálló tömege nem haladja meg a 250 grammot,</a:t>
            </a:r>
          </a:p>
          <a:p>
            <a:pPr marL="628650" lvl="0" indent="-266700"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állami pilóta nélküli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légijármúvekre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8650" lvl="0" indent="-266700" algn="just">
              <a:tabLst>
                <a:tab pos="628650" algn="l"/>
              </a:tabLst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kifejezetten játék céljára terveztek, gyártottak és forgalmaznak. </a:t>
            </a:r>
          </a:p>
          <a:p>
            <a:endParaRPr lang="hu-H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- általános szabályok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1.) </a:t>
            </a: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Látótávolságon belüli repülések szabályozása: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pPr marL="809625" indent="-266700" algn="just">
              <a:buFontTx/>
              <a:buChar char="-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vezetőnek folyamatos és közvetlen vizuális kapcsolatot kell fenntartania a pilóta nélküli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légijárművel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809625" indent="-266700" algn="just">
              <a:buFontTx/>
              <a:buChar char="-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drón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földfelszíntől számított 130 méteres magasságig emelkedhet,</a:t>
            </a:r>
          </a:p>
          <a:p>
            <a:pPr marL="809625" indent="-266700" algn="just">
              <a:buFontTx/>
              <a:buChar char="-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tapasztalati értékekre támaszkodva az a távolság, ahonnan a pilóta nélküli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légijármű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vezető nappal, jó látási körülmények között, jó időben még megfelelően érzékelheti a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légijárművet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809625" indent="-266700" algn="just">
              <a:buFontTx/>
              <a:buChar char="-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Földköri távolságon a pilóta nélküli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légijármű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vezetőtől maximum 500 méterre távolodhat el. </a:t>
            </a:r>
          </a:p>
          <a:p>
            <a:endParaRPr lang="hu-H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- általános szabályok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2.) </a:t>
            </a:r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Elsőbbségadási szabályok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95350" indent="-26670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- szabad utat kell biztosítani a légtér más felhasználói számára</a:t>
            </a:r>
          </a:p>
          <a:p>
            <a:pPr marL="895350" indent="-266700" algn="just">
              <a:buFontTx/>
              <a:buChar char="-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két eszköz egymáshoz közelítése esetén a kitérés szabályozása (irányától jobbra)</a:t>
            </a:r>
          </a:p>
          <a:p>
            <a:pPr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3.) </a:t>
            </a:r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Földön tartózkodó személyek védelmének szabályozása:</a:t>
            </a:r>
          </a:p>
          <a:p>
            <a:pPr marL="895350" indent="-266700" algn="just">
              <a:buFontTx/>
              <a:buChar char="-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nem üzemeltethető a repülésben részt nem vevő személyek felett, valamint</a:t>
            </a:r>
          </a:p>
          <a:p>
            <a:pPr marL="895350" indent="-266700" algn="just">
              <a:buFontTx/>
              <a:buChar char="-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bizonyos távolságnál közelebb nem repülhet hozzájuk. (kivéve: az érintett személy hozzájárul)</a:t>
            </a: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- általános szabályok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4.) adatvédelem: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    Nem tér ki adatvédelmi szabályozásra:</a:t>
            </a:r>
          </a:p>
          <a:p>
            <a:pPr marL="714375" indent="180975">
              <a:buFontTx/>
              <a:buChar char="-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nem a közlekedésért felelős miniszter feladata, </a:t>
            </a:r>
          </a:p>
          <a:p>
            <a:pPr marL="895350" indent="-180975">
              <a:buFontTx/>
              <a:buChar char="-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vonatkozó adatvédelmi jogszabályok érvényesek a pilóta nélküli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légijárművek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vezetőire is, </a:t>
            </a:r>
          </a:p>
          <a:p>
            <a:pPr indent="19050" algn="just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DE!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magántulajdon védelmének érdekében a tervezet tartalmaz egy szabályt:</a:t>
            </a:r>
          </a:p>
          <a:p>
            <a:pPr marL="809625" indent="0" algn="just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magánterület feletti repülés 30 méteres repülési magasság alatt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csak a tulajdonos, bérlő, vagy földhasználati jogot birtokló engedélyével lehet.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Adatvédelmi ajánlások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Nemzeti Adatvédelmi és Információszabadság Hatóság:</a:t>
            </a:r>
          </a:p>
          <a:p>
            <a:pPr marL="0" indent="0" algn="just">
              <a:buNone/>
            </a:pPr>
            <a:r>
              <a:rPr lang="hu-HU" sz="2000" u="sng" dirty="0" smtClean="0">
                <a:latin typeface="Times New Roman" pitchFamily="18" charset="0"/>
                <a:cs typeface="Times New Roman" pitchFamily="18" charset="0"/>
              </a:rPr>
              <a:t>Ajánlás a </a:t>
            </a:r>
            <a:r>
              <a:rPr lang="hu-HU" sz="2000" u="sng" dirty="0" err="1" smtClean="0">
                <a:latin typeface="Times New Roman" pitchFamily="18" charset="0"/>
                <a:cs typeface="Times New Roman" pitchFamily="18" charset="0"/>
              </a:rPr>
              <a:t>drónokkal</a:t>
            </a:r>
            <a:r>
              <a:rPr lang="hu-HU" sz="2000" u="sng" dirty="0" smtClean="0">
                <a:latin typeface="Times New Roman" pitchFamily="18" charset="0"/>
                <a:cs typeface="Times New Roman" pitchFamily="18" charset="0"/>
              </a:rPr>
              <a:t> megvalósított adatkezelésekről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(2014. november 14.):</a:t>
            </a:r>
          </a:p>
          <a:p>
            <a:pPr marL="361950" indent="0" algn="just">
              <a:buNone/>
            </a:pP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https://www.naih.hu  </a:t>
            </a:r>
            <a:r>
              <a:rPr lang="hu-H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(Ajánlások)</a:t>
            </a:r>
          </a:p>
          <a:p>
            <a:pPr marL="714375" indent="-352425" algn="just">
              <a:buFont typeface="Wingdings" pitchFamily="2" charset="2"/>
              <a:buChar char="§"/>
            </a:pP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drón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befolyásolhatja a magánszféra sértetlenségét és az egyéb emberi jogokat (pl. eredetitől eltérő célból történő adatkezelés, szabadsághoz és biztonsághoz való jog, gyülekezési szabadság, a vallásszabadság, a véleménynyilvánítás szabadsága, hátrányos megkülönböztetés tilalma)</a:t>
            </a:r>
          </a:p>
          <a:p>
            <a:pPr marL="714375" indent="-352425" algn="just">
              <a:buFont typeface="Wingdings" pitchFamily="2" charset="2"/>
              <a:buChar char="§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nem tartja elegendőnek az utalást más hasonlónak tűnő szabályozási területre (pl. a köztéri kamerázás, légi felvételek készítésére vonatkozó szabályok),</a:t>
            </a:r>
          </a:p>
          <a:p>
            <a:pPr marL="714375" indent="-352425" algn="just">
              <a:buFont typeface="Wingdings" pitchFamily="2" charset="2"/>
              <a:buChar char="§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Indokolt: törvényi szintű, speciális szabályozás,</a:t>
            </a:r>
          </a:p>
          <a:p>
            <a:pPr marL="714375" indent="-352425" algn="just">
              <a:buFont typeface="Wingdings" pitchFamily="2" charset="2"/>
              <a:buChar char="§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ajánlások: jogszerű adatkezelés célja, jogalap, szükségesség, arányosság, célhoz kötöttség, tájékoztatási kötelezettség, adatbiztonság, megőrzési idő, eredeti céltól eltérő adatkezelés, érintettek jogai 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– kategóriák 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u-HU" sz="2600" u="sng" dirty="0" smtClean="0">
                <a:latin typeface="Times New Roman" pitchFamily="18" charset="0"/>
                <a:cs typeface="Times New Roman" pitchFamily="18" charset="0"/>
              </a:rPr>
              <a:t>Kategóriák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42925" indent="266700" algn="just">
              <a:buAutoNum type="arabicPeriod"/>
            </a:pPr>
            <a:r>
              <a:rPr lang="hu-HU" sz="2600" b="1" i="1" dirty="0" smtClean="0">
                <a:latin typeface="Times New Roman" pitchFamily="18" charset="0"/>
                <a:cs typeface="Times New Roman" pitchFamily="18" charset="0"/>
              </a:rPr>
              <a:t>kategória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990600" indent="447675" algn="just">
              <a:buFont typeface="Wingdings" pitchFamily="2" charset="2"/>
              <a:buChar char="Ø"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250g &lt;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 felszálló tömeg &lt; 2 kg </a:t>
            </a:r>
          </a:p>
          <a:p>
            <a:pPr marL="542925" indent="266700"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  (repülési magasság &lt; 50 m)</a:t>
            </a:r>
          </a:p>
          <a:p>
            <a:pPr marL="542925" indent="0" algn="just">
              <a:buNone/>
            </a:pPr>
            <a:r>
              <a:rPr lang="hu-HU" sz="2600" b="1" i="1" dirty="0" smtClean="0">
                <a:latin typeface="Times New Roman" pitchFamily="18" charset="0"/>
                <a:cs typeface="Times New Roman" pitchFamily="18" charset="0"/>
              </a:rPr>
              <a:t>2. kategória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438275" indent="-447675" algn="just">
              <a:buFont typeface="Wingdings" pitchFamily="2" charset="2"/>
              <a:buChar char="Ø"/>
            </a:pP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 felszálló tömeg: 2 kg - 25 kg, vagy</a:t>
            </a:r>
          </a:p>
          <a:p>
            <a:pPr marL="1438275" indent="-447675" algn="just">
              <a:buFont typeface="Wingdings" pitchFamily="2" charset="2"/>
              <a:buChar char="Ø"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repülési magasság &gt; 50 m)</a:t>
            </a:r>
          </a:p>
          <a:p>
            <a:pPr marL="542925" indent="0" algn="just">
              <a:buNone/>
            </a:pPr>
            <a:r>
              <a:rPr lang="hu-HU" sz="2600" b="1" i="1" dirty="0" smtClean="0">
                <a:latin typeface="Times New Roman" pitchFamily="18" charset="0"/>
                <a:cs typeface="Times New Roman" pitchFamily="18" charset="0"/>
              </a:rPr>
              <a:t>3. kategória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 felszálló tömeg &gt; 25 kg</a:t>
            </a:r>
          </a:p>
          <a:p>
            <a:endParaRPr lang="hu-H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– kategóriák,</a:t>
            </a:r>
            <a:br>
              <a:rPr lang="hu-H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követelmények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Követelmények:</a:t>
            </a:r>
          </a:p>
          <a:p>
            <a:pPr algn="just">
              <a:buNone/>
            </a:pPr>
            <a:endParaRPr lang="hu-H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2600" u="sng" dirty="0" smtClean="0">
                <a:latin typeface="Times New Roman" pitchFamily="18" charset="0"/>
                <a:cs typeface="Times New Roman" pitchFamily="18" charset="0"/>
              </a:rPr>
              <a:t>1. kategória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Oktatóanyag elsajátítása:</a:t>
            </a:r>
          </a:p>
          <a:p>
            <a:pPr marL="809625" indent="-266700" algn="just">
              <a:buFont typeface="Wingdings" pitchFamily="2" charset="2"/>
              <a:buChar char="§"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közzététel: légiközlekedési hatóság honlapján</a:t>
            </a:r>
          </a:p>
          <a:p>
            <a:pPr marL="809625" indent="-266700" algn="just">
              <a:buFont typeface="Wingdings" pitchFamily="2" charset="2"/>
              <a:buChar char="§"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elérhető: ügyfélkapu</a:t>
            </a:r>
          </a:p>
          <a:p>
            <a:pPr marL="809625" indent="-266700" algn="just">
              <a:buFont typeface="Wingdings" pitchFamily="2" charset="2"/>
              <a:buChar char="§"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igazolás (program generálja)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– kategóriák,</a:t>
            </a:r>
            <a:br>
              <a:rPr lang="hu-H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követelmények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hu-HU" sz="2600" u="sng" dirty="0" smtClean="0">
                <a:latin typeface="Times New Roman" pitchFamily="18" charset="0"/>
                <a:cs typeface="Times New Roman" pitchFamily="18" charset="0"/>
              </a:rPr>
              <a:t>2. kategória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: nagyobb kockázat</a:t>
            </a:r>
          </a:p>
          <a:p>
            <a:pPr marL="542925" indent="266700" algn="just"/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nyilvántartásba vétel (maximális felszálló tömege &gt; 2kg) </a:t>
            </a:r>
          </a:p>
          <a:p>
            <a:pPr marL="542925" indent="266700" algn="just"/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alapfelszerelés  </a:t>
            </a:r>
          </a:p>
          <a:p>
            <a:pPr marL="1162050" indent="0"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(aktuális pozícióról, magasságról és sebességről tájékoztató berendezések)</a:t>
            </a:r>
          </a:p>
          <a:p>
            <a:pPr marL="809625" indent="-266700" algn="just"/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kényszerhelyzetek megoldására irányuló technológia megkövetelése </a:t>
            </a:r>
          </a:p>
          <a:p>
            <a:pPr marL="542925" indent="266700" algn="just"/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képzési követelmények: alapfokú képzés </a:t>
            </a:r>
          </a:p>
          <a:p>
            <a:pPr marL="1162050" indent="0"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(repülés alapszabályai, általános előírások, helymeghatározás, meteorológia, alapvető műszaki ismeretek)</a:t>
            </a:r>
            <a:endParaRPr lang="hu-HU" sz="2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– kategóriák,</a:t>
            </a:r>
            <a:br>
              <a:rPr lang="hu-H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követelmények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3. kategória:</a:t>
            </a:r>
          </a:p>
          <a:p>
            <a:pPr indent="285750"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nyilvántartásba vétel</a:t>
            </a:r>
            <a:endParaRPr lang="hu-H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285750" algn="just"/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Légialkalmasság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343025" indent="-266700" algn="just">
              <a:buFont typeface="Wingdings" pitchFamily="2" charset="2"/>
              <a:buChar char="Ø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évente (jármű, kapcsolódó berendezések) </a:t>
            </a:r>
          </a:p>
          <a:p>
            <a:pPr marL="1076325" indent="266700" algn="just">
              <a:buFont typeface="Wingdings" pitchFamily="2" charset="2"/>
              <a:buChar char="Ø"/>
            </a:pP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légialkalmassági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tanúsítvány </a:t>
            </a:r>
            <a:endParaRPr lang="hu-H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285750"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Repülések dokumentálása: </a:t>
            </a:r>
          </a:p>
          <a:p>
            <a:pPr marL="1076325" indent="266700" algn="just">
              <a:buFont typeface="Wingdings" pitchFamily="2" charset="2"/>
              <a:buChar char="Ø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üzemi napló (repülések nyomon követése)</a:t>
            </a:r>
          </a:p>
          <a:p>
            <a:pPr marL="1076325" indent="266700" algn="just">
              <a:buFont typeface="Wingdings" pitchFamily="2" charset="2"/>
              <a:buChar char="Ø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repülési napló (repülési órák számának igazolása)</a:t>
            </a:r>
          </a:p>
          <a:p>
            <a:pPr indent="285750"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Képzési követelmények: szakszolgálati engedély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– nyilvántartás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Nyilvántartó: Légi közlekedési hatóság</a:t>
            </a:r>
          </a:p>
          <a:p>
            <a:pPr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Kötelező nyilvántartásba venni:</a:t>
            </a:r>
          </a:p>
          <a:p>
            <a:pPr indent="104775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1.) maximális felszálló tömege &gt; 2 kg</a:t>
            </a:r>
          </a:p>
          <a:p>
            <a:pPr marL="895350" indent="-447675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2.) ellenszolgáltatás fejében végzett tevékenység esetén</a:t>
            </a:r>
          </a:p>
          <a:p>
            <a:pPr marL="895350" indent="-447675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+ kérelmezhető a nyilvántartásba vétel (az 1-2. eseteken túlmenően) </a:t>
            </a: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Pilóta nélküli </a:t>
            </a:r>
            <a:r>
              <a:rPr lang="hu-HU" sz="3600" dirty="0" err="1" smtClean="0">
                <a:latin typeface="Times New Roman" pitchFamily="18" charset="0"/>
                <a:cs typeface="Times New Roman" pitchFamily="18" charset="0"/>
              </a:rPr>
              <a:t>légijármű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 fogalma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Olyan polgári </a:t>
            </a:r>
            <a:r>
              <a:rPr lang="hu-HU" sz="2300" dirty="0" err="1" smtClean="0">
                <a:latin typeface="Times New Roman" pitchFamily="18" charset="0"/>
                <a:cs typeface="Times New Roman" pitchFamily="18" charset="0"/>
              </a:rPr>
              <a:t>légijármű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, amelyet úgy terveztek és úgy tartanak üzemben, hogy vezetését nem a fedélzeten tartózkodó személy végzi. </a:t>
            </a:r>
            <a:endParaRPr lang="hu-HU" sz="23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None/>
            </a:pPr>
            <a:endParaRPr lang="hu-HU" sz="1900" dirty="0" smtClean="0"/>
          </a:p>
          <a:p>
            <a:pPr lvl="0" algn="just">
              <a:spcBef>
                <a:spcPts val="0"/>
              </a:spcBef>
              <a:buNone/>
            </a:pPr>
            <a:r>
              <a:rPr lang="hu-HU" sz="2600" dirty="0" err="1" smtClean="0"/>
              <a:t>Rövídítések</a:t>
            </a:r>
            <a:r>
              <a:rPr lang="hu-HU" sz="2600" dirty="0" smtClean="0"/>
              <a:t>:</a:t>
            </a:r>
          </a:p>
          <a:p>
            <a:pPr marL="447675" lvl="0" indent="-180975" algn="just"/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Drone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drón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): pilótanélküli, távirányított, repülni képes eszköz.</a:t>
            </a:r>
          </a:p>
          <a:p>
            <a:pPr marL="447675" lvl="0" indent="-180975" algn="just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RPV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Remotely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Piloted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Vehicles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(Távolról Vezetett Jármű) </a:t>
            </a:r>
          </a:p>
          <a:p>
            <a:pPr marL="447675" lvl="0" indent="-180975" algn="just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UAV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Unmanned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Aerial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Vehicle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(Pilótanélküli Légi Jármű)</a:t>
            </a:r>
          </a:p>
          <a:p>
            <a:pPr marL="447675" lvl="0" indent="-180975" algn="just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UAS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Unmanned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Aerial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Aircraft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Systems (Pilótanélküli Légi  </a:t>
            </a:r>
          </a:p>
          <a:p>
            <a:pPr marL="447675" lvl="0" indent="-180975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              Rendszer)</a:t>
            </a:r>
          </a:p>
          <a:p>
            <a:endParaRPr lang="hu-H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– felelősségbiztosítás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39/2001. (III. 5.) Korm. rendelet: a légiközlekedési kötelező felelősségbiztosításról</a:t>
            </a:r>
          </a:p>
          <a:p>
            <a:pPr marL="0" lvl="0" indent="0" algn="just">
              <a:buNone/>
            </a:pPr>
            <a:endParaRPr lang="hu-HU" sz="1600" dirty="0" smtClean="0"/>
          </a:p>
          <a:p>
            <a:pPr>
              <a:buNone/>
            </a:pPr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Biztosítási összeg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66675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1. kategória: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3 000 </a:t>
            </a: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 Ft, </a:t>
            </a:r>
          </a:p>
          <a:p>
            <a:pPr marL="514350" indent="-66675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2. kategória: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5 000 </a:t>
            </a: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 Ft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66675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3. kategória: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10 000 </a:t>
            </a: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 Ft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 Jogszabálytervezet – szükséges dokumentumok </a:t>
            </a:r>
            <a:br>
              <a:rPr lang="hu-HU" sz="3600" dirty="0" smtClean="0">
                <a:latin typeface="Times New Roman" pitchFamily="18" charset="0"/>
                <a:cs typeface="Times New Roman" pitchFamily="18" charset="0"/>
              </a:rPr>
            </a:b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9200" u="sng" dirty="0" smtClean="0">
                <a:latin typeface="Times New Roman" pitchFamily="18" charset="0"/>
                <a:cs typeface="Times New Roman" pitchFamily="18" charset="0"/>
              </a:rPr>
              <a:t>Használat jogszerűségét igazoló dokumentumok</a:t>
            </a: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42925" indent="-276225" algn="just">
              <a:lnSpc>
                <a:spcPct val="120000"/>
              </a:lnSpc>
              <a:spcBef>
                <a:spcPts val="600"/>
              </a:spcBef>
              <a:buNone/>
              <a:tabLst>
                <a:tab pos="542925" algn="l"/>
              </a:tabLst>
            </a:pP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a) vezetéshez szükséges </a:t>
            </a:r>
            <a:r>
              <a:rPr lang="hu-HU" sz="9200" b="1" i="1" dirty="0" smtClean="0">
                <a:latin typeface="Times New Roman" pitchFamily="18" charset="0"/>
                <a:cs typeface="Times New Roman" pitchFamily="18" charset="0"/>
              </a:rPr>
              <a:t>képzés elvégzését igazoló dokumentum </a:t>
            </a: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(a 3. kategória esetén: szakszolgálati engedély),</a:t>
            </a:r>
          </a:p>
          <a:p>
            <a:pPr marL="628650" indent="-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b) érvényes </a:t>
            </a:r>
            <a:r>
              <a:rPr lang="hu-HU" sz="9200" b="1" i="1" dirty="0" smtClean="0">
                <a:latin typeface="Times New Roman" pitchFamily="18" charset="0"/>
                <a:cs typeface="Times New Roman" pitchFamily="18" charset="0"/>
              </a:rPr>
              <a:t>felelősségbiztosítási fedezetet</a:t>
            </a:r>
            <a:r>
              <a:rPr lang="hu-HU" sz="9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9200" b="1" i="1" dirty="0" smtClean="0">
                <a:latin typeface="Times New Roman" pitchFamily="18" charset="0"/>
                <a:cs typeface="Times New Roman" pitchFamily="18" charset="0"/>
              </a:rPr>
              <a:t>igazoló dokumentum</a:t>
            </a: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667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c) a gyártó által mellékelt </a:t>
            </a:r>
            <a:r>
              <a:rPr lang="hu-HU" sz="9200" i="1" dirty="0" smtClean="0">
                <a:latin typeface="Times New Roman" pitchFamily="18" charset="0"/>
                <a:cs typeface="Times New Roman" pitchFamily="18" charset="0"/>
              </a:rPr>
              <a:t>kezelési útmutató</a:t>
            </a: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42925" indent="-2762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hu-HU" sz="9200" b="1" i="1" dirty="0" smtClean="0">
                <a:latin typeface="Times New Roman" pitchFamily="18" charset="0"/>
                <a:cs typeface="Times New Roman" pitchFamily="18" charset="0"/>
              </a:rPr>
              <a:t>eseti légtér </a:t>
            </a: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vagy </a:t>
            </a:r>
            <a:r>
              <a:rPr lang="hu-HU" sz="9200" b="1" i="1" dirty="0" err="1" smtClean="0">
                <a:latin typeface="Times New Roman" pitchFamily="18" charset="0"/>
                <a:cs typeface="Times New Roman" pitchFamily="18" charset="0"/>
              </a:rPr>
              <a:t>drón</a:t>
            </a:r>
            <a:r>
              <a:rPr lang="hu-HU" sz="9200" b="1" i="1" dirty="0" smtClean="0">
                <a:latin typeface="Times New Roman" pitchFamily="18" charset="0"/>
                <a:cs typeface="Times New Roman" pitchFamily="18" charset="0"/>
              </a:rPr>
              <a:t> légtér meglétét igazoló határozat               </a:t>
            </a: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(ha eseti légtér kijelölés szükséges),</a:t>
            </a:r>
          </a:p>
          <a:p>
            <a:pPr marL="542925" indent="-2762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hu-HU" sz="9200" b="1" i="1" dirty="0" smtClean="0">
                <a:latin typeface="Times New Roman" pitchFamily="18" charset="0"/>
                <a:cs typeface="Times New Roman" pitchFamily="18" charset="0"/>
              </a:rPr>
              <a:t>korlátozott légtér igénybevételére vonatkozó hatósági engedély </a:t>
            </a: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(ha korlátozott légtérben történik a repülés végrehajtása),</a:t>
            </a:r>
          </a:p>
          <a:p>
            <a:pPr marL="2667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hu-HU" sz="9200" b="1" i="1" dirty="0" err="1" smtClean="0">
                <a:latin typeface="Times New Roman" pitchFamily="18" charset="0"/>
                <a:cs typeface="Times New Roman" pitchFamily="18" charset="0"/>
              </a:rPr>
              <a:t>légialkalmassági</a:t>
            </a:r>
            <a:r>
              <a:rPr lang="hu-HU" sz="9200" b="1" i="1" dirty="0" smtClean="0">
                <a:latin typeface="Times New Roman" pitchFamily="18" charset="0"/>
                <a:cs typeface="Times New Roman" pitchFamily="18" charset="0"/>
              </a:rPr>
              <a:t> tanúsítvány </a:t>
            </a: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(3. kategóriába esetén)</a:t>
            </a:r>
          </a:p>
          <a:p>
            <a:pPr marL="542925" indent="-2762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hu-HU" sz="9200" b="1" i="1" dirty="0" smtClean="0">
                <a:latin typeface="Times New Roman" pitchFamily="18" charset="0"/>
                <a:cs typeface="Times New Roman" pitchFamily="18" charset="0"/>
              </a:rPr>
              <a:t>frekvenciahasználati engedély </a:t>
            </a: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(ha a </a:t>
            </a:r>
            <a:r>
              <a:rPr lang="hu-HU" sz="9200" dirty="0" err="1" smtClean="0">
                <a:latin typeface="Times New Roman" pitchFamily="18" charset="0"/>
                <a:cs typeface="Times New Roman" pitchFamily="18" charset="0"/>
              </a:rPr>
              <a:t>drón</a:t>
            </a:r>
            <a:r>
              <a:rPr lang="hu-HU" sz="9200" dirty="0" smtClean="0">
                <a:latin typeface="Times New Roman" pitchFamily="18" charset="0"/>
                <a:cs typeface="Times New Roman" pitchFamily="18" charset="0"/>
              </a:rPr>
              <a:t> nem a szabad frekvenciát használja). </a:t>
            </a:r>
          </a:p>
          <a:p>
            <a:pPr>
              <a:buNone/>
            </a:pPr>
            <a:endParaRPr lang="hu-HU" sz="51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Jogszabálytervezet - működtetés korlátozásai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hu-HU" sz="9600" u="sng" dirty="0" smtClean="0">
                <a:latin typeface="Times New Roman" pitchFamily="18" charset="0"/>
                <a:cs typeface="Times New Roman" pitchFamily="18" charset="0"/>
              </a:rPr>
              <a:t>Nem működtethető</a:t>
            </a:r>
            <a:r>
              <a:rPr lang="hu-HU" sz="9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9050" algn="just">
              <a:buNone/>
            </a:pPr>
            <a:r>
              <a:rPr lang="hu-HU" sz="8800" dirty="0" smtClean="0">
                <a:latin typeface="Times New Roman" pitchFamily="18" charset="0"/>
                <a:cs typeface="Times New Roman" pitchFamily="18" charset="0"/>
              </a:rPr>
              <a:t>a) tiltott légtérben, </a:t>
            </a:r>
          </a:p>
          <a:p>
            <a:pPr indent="19050" algn="just">
              <a:buNone/>
            </a:pPr>
            <a:r>
              <a:rPr lang="hu-HU" sz="8800" dirty="0" smtClean="0">
                <a:latin typeface="Times New Roman" pitchFamily="18" charset="0"/>
                <a:cs typeface="Times New Roman" pitchFamily="18" charset="0"/>
              </a:rPr>
              <a:t>b)korlátozott légtérben (kivéve a légiközlekedési hatóság engedélyével)</a:t>
            </a:r>
          </a:p>
          <a:p>
            <a:pPr marL="628650" indent="-266700" algn="just">
              <a:buNone/>
            </a:pPr>
            <a:r>
              <a:rPr lang="hu-HU" sz="8800" dirty="0" smtClean="0">
                <a:latin typeface="Times New Roman" pitchFamily="18" charset="0"/>
                <a:cs typeface="Times New Roman" pitchFamily="18" charset="0"/>
              </a:rPr>
              <a:t>c) veszélyes és időszakosan korlátozott légtérben a közzétett üzemidő alatt, </a:t>
            </a:r>
          </a:p>
          <a:p>
            <a:pPr indent="19050" algn="just">
              <a:buNone/>
            </a:pPr>
            <a:r>
              <a:rPr lang="hu-HU" sz="8800" dirty="0" smtClean="0">
                <a:latin typeface="Times New Roman" pitchFamily="18" charset="0"/>
                <a:cs typeface="Times New Roman" pitchFamily="18" charset="0"/>
              </a:rPr>
              <a:t>d) Liszt Ferenc Nemzetközi Repülőtér végső megközelítési területének a repülőtér vonatkoztatási pontjától mért 10 km-es sugarú körön belül, </a:t>
            </a:r>
          </a:p>
          <a:p>
            <a:pPr indent="19050" algn="just">
              <a:buNone/>
            </a:pPr>
            <a:r>
              <a:rPr lang="hu-HU" sz="8800" dirty="0" smtClean="0">
                <a:latin typeface="Times New Roman" pitchFamily="18" charset="0"/>
                <a:cs typeface="Times New Roman" pitchFamily="18" charset="0"/>
              </a:rPr>
              <a:t>e) Schengeni külső határtól számított 60 méteren belül, </a:t>
            </a:r>
          </a:p>
          <a:p>
            <a:pPr indent="19050" algn="just">
              <a:buNone/>
            </a:pPr>
            <a:r>
              <a:rPr lang="hu-HU" sz="8800" dirty="0" smtClean="0">
                <a:latin typeface="Times New Roman" pitchFamily="18" charset="0"/>
                <a:cs typeface="Times New Roman" pitchFamily="18" charset="0"/>
              </a:rPr>
              <a:t>f) kis magasságú állami célú repüléseknek az érvényes repülési terv alapján megjelenített útvonalától mért 5 km szélességű sávban, és </a:t>
            </a:r>
          </a:p>
          <a:p>
            <a:pPr indent="19050" algn="just">
              <a:buNone/>
            </a:pPr>
            <a:r>
              <a:rPr lang="hu-HU" sz="8800" dirty="0" smtClean="0">
                <a:latin typeface="Times New Roman" pitchFamily="18" charset="0"/>
                <a:cs typeface="Times New Roman" pitchFamily="18" charset="0"/>
              </a:rPr>
              <a:t>g) állami repülések céljára szolgáló repülőterek vonatkozási pontjától mért 5 km sugarú körön belül. </a:t>
            </a:r>
          </a:p>
          <a:p>
            <a:endParaRPr lang="hu-HU" dirty="0" smtClean="0"/>
          </a:p>
          <a:p>
            <a:endParaRPr lang="hu-H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– működtetés korlátozásai (egyedi engedély)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7400" b="1" dirty="0" smtClean="0">
                <a:latin typeface="Times New Roman" pitchFamily="18" charset="0"/>
                <a:cs typeface="Times New Roman" pitchFamily="18" charset="0"/>
              </a:rPr>
              <a:t>Egyedi engedély </a:t>
            </a:r>
            <a:r>
              <a:rPr lang="hu-HU" sz="7400" dirty="0" smtClean="0">
                <a:latin typeface="Times New Roman" pitchFamily="18" charset="0"/>
                <a:cs typeface="Times New Roman" pitchFamily="18" charset="0"/>
              </a:rPr>
              <a:t>alapján</a:t>
            </a:r>
            <a:r>
              <a:rPr lang="hu-HU" sz="7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7400" dirty="0" smtClean="0">
                <a:latin typeface="Times New Roman" pitchFamily="18" charset="0"/>
                <a:cs typeface="Times New Roman" pitchFamily="18" charset="0"/>
              </a:rPr>
              <a:t>(rendőri szerv vezetője, terület kezelője, üzemeltetője):</a:t>
            </a:r>
          </a:p>
          <a:p>
            <a:pPr marL="542925" indent="-276225" algn="just">
              <a:lnSpc>
                <a:spcPct val="120000"/>
              </a:lnSpc>
              <a:spcBef>
                <a:spcPts val="0"/>
              </a:spcBef>
              <a:buNone/>
              <a:tabLst>
                <a:tab pos="542925" algn="l"/>
                <a:tab pos="628650" algn="l"/>
              </a:tabLst>
            </a:pPr>
            <a:r>
              <a:rPr lang="hu-HU" sz="7600" dirty="0" smtClean="0">
                <a:latin typeface="Times New Roman" pitchFamily="18" charset="0"/>
                <a:cs typeface="Times New Roman" pitchFamily="18" charset="0"/>
              </a:rPr>
              <a:t>a) állam működése szempontjából kiemelten fontos létesítmények felett és azok 500 méteres körzetében, </a:t>
            </a:r>
          </a:p>
          <a:p>
            <a:pPr marL="542925" indent="-2762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7600" dirty="0" smtClean="0">
                <a:latin typeface="Times New Roman" pitchFamily="18" charset="0"/>
                <a:cs typeface="Times New Roman" pitchFamily="18" charset="0"/>
              </a:rPr>
              <a:t>b) védett személyek és a kijelölt létesítmények védelméről szóló kormányrendelet 1. mellékletében meghatározott helyek felett és azok 500 méteres körzetében, </a:t>
            </a:r>
          </a:p>
          <a:p>
            <a:pPr marL="542925" indent="-2762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7600" dirty="0" smtClean="0">
                <a:latin typeface="Times New Roman" pitchFamily="18" charset="0"/>
                <a:cs typeface="Times New Roman" pitchFamily="18" charset="0"/>
              </a:rPr>
              <a:t>c) diplomáciai és konzuli képviseletek épületei, továbbá sérthetetlenséget élvező tagjaik lakhatására szolgáló épületek, valamint a nemzetközi szervezetek objektumai felett, </a:t>
            </a:r>
          </a:p>
          <a:p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- működtetés korlátozásai (egyedi engedély)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8650" indent="-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d) védett személyek tartózkodási helyének és útvonalának 500 méteres körzetében, </a:t>
            </a:r>
          </a:p>
          <a:p>
            <a:pPr marL="542925" indent="-2762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e) sportpályák, a kórházak, az ipari létesítmények, a közművek, a közforgalmú tömegközlekedési eszközök állomásai, üzemi épületei felett és azok 500 méteres körzetében, </a:t>
            </a:r>
          </a:p>
          <a:p>
            <a:pPr marL="628650" indent="-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f) gyülekezési jog hatálya alá tartozó rendezvény helyszínén, </a:t>
            </a:r>
          </a:p>
          <a:p>
            <a:pPr marL="628650" indent="-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g) közlekedési baleset helyszínén, </a:t>
            </a:r>
          </a:p>
          <a:p>
            <a:pPr marL="628650" indent="-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h) bűncselekmény helyszínén, </a:t>
            </a:r>
          </a:p>
          <a:p>
            <a:pPr marL="628650" indent="-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i) nyomozási cselekmény helyszínén, </a:t>
            </a:r>
          </a:p>
          <a:p>
            <a:pPr marL="628650" indent="-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j) titkos információgyűjtés műveleti területén. </a:t>
            </a:r>
          </a:p>
          <a:p>
            <a:endParaRPr lang="hu-H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- működtetés korlátozásai (rendezvény)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rendezvény szervező vagy a lebonyolításért felelős személy egyedi engedélye alapján az általa meghatározott feltételekkel: </a:t>
            </a:r>
          </a:p>
          <a:p>
            <a:pPr indent="200025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a) az állami és az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önkormányzati rendezvény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helyszínén, </a:t>
            </a:r>
          </a:p>
          <a:p>
            <a:pPr indent="200025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b) a vallási és a választási gyűlések helyszínén, </a:t>
            </a:r>
          </a:p>
          <a:p>
            <a:pPr indent="200025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c) a sportesemény helyszínén. </a:t>
            </a:r>
          </a:p>
          <a:p>
            <a:pPr marL="0" indent="0" algn="just">
              <a:buNone/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tervezet külön bekezdésben biztosítani kívánja, hogy a helyszínre érkező, intézkedésre jogosult rendőr felszólíthatja a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drónt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vezető személyt, hogy tevékenységét fejezze be. </a:t>
            </a:r>
          </a:p>
          <a:p>
            <a:pPr indent="200025" algn="just">
              <a:buNone/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Tiltás időtartama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42925" indent="266700" algn="just">
              <a:tabLst>
                <a:tab pos="542925" algn="l"/>
              </a:tabLst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esemény időtartama </a:t>
            </a:r>
          </a:p>
          <a:p>
            <a:pPr marL="809625" indent="-266700" algn="just"/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12 óra 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/meghosszabbítható: alkalmanként 12 órával (</a:t>
            </a:r>
            <a:r>
              <a:rPr lang="hu-HU" sz="2400" i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. az elrendelésre okot adó esemény kezdetétől végéig)</a:t>
            </a:r>
          </a:p>
          <a:p>
            <a:endParaRPr lang="hu-H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nkormányzati rendezvény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Várhatóan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önkormányzatok képviselő-testületei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határozatban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szabályozhatják majd a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rendezvény szervező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vagy a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lebonyolításért felelős személy részére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előírt </a:t>
            </a:r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eljárási rendet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, és a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drón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önkormányzati rendezvényen történő </a:t>
            </a:r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üzemeltetés feltételeit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(a rendezvényszervezésre irányuló szerződésbe is foglalható): </a:t>
            </a:r>
            <a:endParaRPr lang="hu-H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7675" indent="36195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minden rendezvényre – általánosságban  </a:t>
            </a:r>
          </a:p>
          <a:p>
            <a:pPr marL="447675" indent="3619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adott rendezvényre – esetenként</a:t>
            </a:r>
          </a:p>
          <a:p>
            <a:pPr marL="1076325" indent="-628650" algn="just">
              <a:spcBef>
                <a:spcPts val="1200"/>
              </a:spcBef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1.) egyedi engedély igénylése, elbírálása  </a:t>
            </a:r>
          </a:p>
          <a:p>
            <a:pPr marL="809625" indent="-361950" algn="just">
              <a:spcBef>
                <a:spcPts val="0"/>
              </a:spcBef>
              <a:buNone/>
              <a:tabLst>
                <a:tab pos="895350" algn="l"/>
                <a:tab pos="1076325" algn="l"/>
              </a:tabLst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2.) önkormányzati rendezvényen történő üzemeltetés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feltételei</a:t>
            </a:r>
          </a:p>
          <a:p>
            <a:pPr marL="809625" indent="-809625" algn="just">
              <a:spcBef>
                <a:spcPts val="1200"/>
              </a:spcBef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Megj.: a rendelettervezet nem szabályozza az önkormányzati rendezvénnyel kapcsolatos egyedi engedély részletszabályozását.   </a:t>
            </a:r>
          </a:p>
          <a:p>
            <a:pPr indent="200025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- mobilalkalmazás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Pilóta nélküli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légijárművek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használatát támogató </a:t>
            </a:r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mobil </a:t>
            </a:r>
            <a:r>
              <a:rPr lang="hu-HU" sz="2600" b="1" dirty="0" err="1" smtClean="0">
                <a:latin typeface="Times New Roman" pitchFamily="18" charset="0"/>
                <a:cs typeface="Times New Roman" pitchFamily="18" charset="0"/>
              </a:rPr>
              <a:t>app</a:t>
            </a:r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9050"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 vezető köteles lesz ellenőrizni, hogy a repülés végrehajtása az adott területen és légtérben engedélyezett-e. </a:t>
            </a:r>
          </a:p>
          <a:p>
            <a:pPr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2600" u="sng" dirty="0" err="1" smtClean="0">
                <a:latin typeface="Times New Roman" pitchFamily="18" charset="0"/>
                <a:cs typeface="Times New Roman" pitchFamily="18" charset="0"/>
              </a:rPr>
              <a:t>App</a:t>
            </a:r>
            <a:r>
              <a:rPr lang="hu-HU" sz="2600" u="sng" dirty="0" smtClean="0">
                <a:latin typeface="Times New Roman" pitchFamily="18" charset="0"/>
                <a:cs typeface="Times New Roman" pitchFamily="18" charset="0"/>
              </a:rPr>
              <a:t> üzemeltetője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628650" indent="0" algn="just">
              <a:buNone/>
            </a:pP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HungaroControl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Magyar Légiforgalmi Szolgálat Zártkörűen   Működő Részvénytársaság (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http://www.hungarocontrol.hu/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76325" indent="-361950" algn="just"/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Zrt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 által nyilvántartott aktuális légtéradatok </a:t>
            </a:r>
          </a:p>
          <a:p>
            <a:pPr marL="1076325" indent="-361950" algn="just"/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kis magasságú állami repüléseknek az érvényes repülési terv szerinti útvonalát </a:t>
            </a:r>
          </a:p>
          <a:p>
            <a:pPr marL="1076325" indent="-361950" algn="just"/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tiltott helyszínek és légterek adatai, </a:t>
            </a:r>
          </a:p>
          <a:p>
            <a:pPr marL="1076325" indent="-361950" algn="just"/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korlátozottan igénybe vehető légterek adatai. </a:t>
            </a:r>
          </a:p>
          <a:p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Használat jogszerűségének ellenőrzése, légiközlekedési bírság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1950" indent="-276225" algn="just">
              <a:buFontTx/>
              <a:buChar char="-"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19/2009. (VI. 18.) IRM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rendelet a Rendőrség légiközlekedés- rendészeti feladatai ellátásának rendjéről, valamint a szakszolgálati engedély, a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légialkalmassági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bizonyítvány és a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légialkalmassági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tanúsítvány helyszíni elvételének szabályairól</a:t>
            </a:r>
          </a:p>
          <a:p>
            <a:pPr marL="361950" indent="-276225" algn="just">
              <a:buFontTx/>
              <a:buChar char="-"/>
            </a:pP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Lt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. 2016. december 1-től hatályba lépett módosítás  alapján:</a:t>
            </a:r>
          </a:p>
          <a:p>
            <a:pPr marL="36195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szabályok megsértése esetén a légiközlekedési bírságolással kapcsolatos eljárást, amennyiben az eljárás az általános rendőrségi feladatok ellátására létrehozott szervnél indult, az általános rendőrségi feladatok ellátására létrehozott szerv folytatja le.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K:\Főosztályok\IFO\Szeleczkei Zoltán\Hivatali Tájékoztató\logo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6800" y="223838"/>
            <a:ext cx="19304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274638" y="2205038"/>
            <a:ext cx="8594725" cy="2447925"/>
          </a:xfrm>
        </p:spPr>
        <p:txBody>
          <a:bodyPr lIns="0" tIns="0" rIns="0" bIns="0"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Köszönöm </a:t>
            </a:r>
            <a:br>
              <a:rPr lang="hu-H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a figyelmet!</a:t>
            </a:r>
            <a:endParaRPr lang="hu-H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2048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48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48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48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48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49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49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49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Alkalmazási területek 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1.) </a:t>
            </a:r>
            <a:r>
              <a:rPr lang="hu-HU" sz="2800" u="sng" dirty="0" smtClean="0">
                <a:latin typeface="Times New Roman" pitchFamily="18" charset="0"/>
                <a:cs typeface="Times New Roman" pitchFamily="18" charset="0"/>
              </a:rPr>
              <a:t>katonai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1960-as évektől. </a:t>
            </a:r>
          </a:p>
          <a:p>
            <a:pPr marL="714375" indent="-266700" algn="just">
              <a:spcBef>
                <a:spcPts val="0"/>
              </a:spcBef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  Olyan feladatok elvégzésére használják, amelyek pl. túl veszélyesek lennének ahhoz, hogy emberéleteket kockáztassanak, vagy túl sok időt vennének igénybe. (felderítés, megfigyelés, földi célok elleni csapásmérésre, stb.)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2.) </a:t>
            </a:r>
            <a:r>
              <a:rPr lang="hu-HU" sz="2800" u="sng" dirty="0" smtClean="0">
                <a:latin typeface="Times New Roman" pitchFamily="18" charset="0"/>
                <a:cs typeface="Times New Roman" pitchFamily="18" charset="0"/>
              </a:rPr>
              <a:t>polgári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14375" indent="180975">
              <a:spcBef>
                <a:spcPts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tudományos,</a:t>
            </a:r>
          </a:p>
          <a:p>
            <a:pPr marL="714375" indent="180975">
              <a:spcBef>
                <a:spcPts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kereskedelmi,</a:t>
            </a:r>
          </a:p>
          <a:p>
            <a:pPr marL="714375" indent="180975">
              <a:spcBef>
                <a:spcPts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magáncélú (hobbi).</a:t>
            </a:r>
          </a:p>
          <a:p>
            <a:pPr>
              <a:buNone/>
            </a:pPr>
            <a:endParaRPr lang="hu-H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Az új szabályozás szükségessége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1.)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Drónok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egyre szélesebb körű használata: </a:t>
            </a:r>
          </a:p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       (széles kereskedelmi kínálat, elérhetőbb árak)</a:t>
            </a:r>
          </a:p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2.) Légi közlekedés biztonsága: </a:t>
            </a:r>
          </a:p>
          <a:p>
            <a:pPr marL="62865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(pl. a légiközlekedésben nem jártas felhasználók száma növekedik, egyes üzembentartók nem gondoskodnak az eseti légtér kijelöléséről, így a légiforgalmi szolgálat és a légtér más felhasználói nem értesülnek a repülésről.)</a:t>
            </a:r>
          </a:p>
          <a:p>
            <a:pPr marL="542925" indent="-542925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3.) nemzetközi szabályozás </a:t>
            </a:r>
          </a:p>
          <a:p>
            <a:pPr marL="542925" indent="-542925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4.) hatályos magyar szabályozás felülvizsgálata</a:t>
            </a:r>
          </a:p>
          <a:p>
            <a:pPr marL="0" indent="0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Nemzetközi kitekintés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76325" indent="-6286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1.) </a:t>
            </a:r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Chicagói Egyezmény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(a nemzetközi polgári repülésről, 1944. december 7. )</a:t>
            </a:r>
          </a:p>
          <a:p>
            <a:pPr marL="1162050" indent="-714375" algn="just">
              <a:buNone/>
              <a:tabLst>
                <a:tab pos="1076325" algn="l"/>
                <a:tab pos="1162050" algn="l"/>
                <a:tab pos="1257300" algn="l"/>
              </a:tabLst>
            </a:pPr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2.) ERSG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[a pilóta nélküli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légijárművek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integrációjával foglalkozó   munkacsoport]: a pilóta nélküli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légijárművek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integrálására vonatkozó ütemterv (2013.)</a:t>
            </a:r>
          </a:p>
          <a:p>
            <a:pPr marL="447675" indent="0" algn="just">
              <a:buNone/>
            </a:pPr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3.) Európai Unió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47675" indent="714375"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Európai Repülésbiztonsági Ügynökség:</a:t>
            </a:r>
          </a:p>
          <a:p>
            <a:pPr marL="1619250" indent="0"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biztonsági követelmények (rendeletben): 150 kg feletti</a:t>
            </a:r>
          </a:p>
          <a:p>
            <a:pPr marL="809625" indent="-266700" algn="just">
              <a:buNone/>
              <a:tabLst>
                <a:tab pos="990600" algn="l"/>
              </a:tabLst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     tagállami szabályozás: 150 kg alatti</a:t>
            </a:r>
          </a:p>
          <a:p>
            <a:pPr marL="1162050" indent="0" algn="just">
              <a:spcBef>
                <a:spcPts val="1200"/>
              </a:spcBef>
              <a:buNone/>
              <a:tabLst>
                <a:tab pos="361950" algn="l"/>
              </a:tabLst>
            </a:pPr>
            <a:r>
              <a:rPr lang="hu-HU" sz="2600" b="1" i="1" dirty="0" smtClean="0">
                <a:latin typeface="Times New Roman" pitchFamily="18" charset="0"/>
                <a:cs typeface="Times New Roman" pitchFamily="18" charset="0"/>
              </a:rPr>
              <a:t>Európai Bizottság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célja, hogy eltörölje a 150 kg-os súlyhatárt és egy közös, Európai Uniós rendelet kerüljön elfogadásra, amely várhatóan 2018. évben kerül sor</a:t>
            </a:r>
          </a:p>
          <a:p>
            <a:pPr marL="714375" indent="-266700" algn="just">
              <a:spcBef>
                <a:spcPts val="1200"/>
              </a:spcBef>
              <a:buNone/>
              <a:tabLst>
                <a:tab pos="361950" algn="l"/>
              </a:tabLst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4.) </a:t>
            </a:r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Európai Repülésbiztonsági Ügynökség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62050" indent="0" algn="just">
              <a:spcBef>
                <a:spcPts val="600"/>
              </a:spcBef>
              <a:buNone/>
              <a:tabLst>
                <a:tab pos="361950" algn="l"/>
              </a:tabLst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Javaslat a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drónok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üzemeltetésére vonatkozó közös európai szabályozás létrehozására</a:t>
            </a:r>
          </a:p>
          <a:p>
            <a:pPr marL="1162050" indent="0" algn="just">
              <a:spcBef>
                <a:spcPts val="1200"/>
              </a:spcBef>
              <a:buNone/>
              <a:tabLst>
                <a:tab pos="361950" algn="l"/>
              </a:tabLst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352425" algn="just">
              <a:buNone/>
              <a:tabLst>
                <a:tab pos="361950" algn="l"/>
              </a:tabLst>
            </a:pPr>
            <a:endParaRPr lang="hu-HU" sz="2100" dirty="0" smtClean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Hatályos magyar szabályozás 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124744"/>
            <a:ext cx="7272808" cy="511256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Légi közlekedéssel kapcsolatos jogszabályok:</a:t>
            </a:r>
          </a:p>
          <a:p>
            <a:pPr indent="371475" algn="just"/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1995. évi XCVII. törvény 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a légiközlekedésről (</a:t>
            </a:r>
            <a:r>
              <a:rPr lang="hu-HU" sz="2400" b="1" i="1" dirty="0" err="1" smtClean="0">
                <a:latin typeface="Times New Roman" pitchFamily="18" charset="0"/>
                <a:cs typeface="Times New Roman" pitchFamily="18" charset="0"/>
              </a:rPr>
              <a:t>Lt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714375" indent="-352425" algn="just"/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141/1995. (XI. 30.) Korm. Rendelet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a légiközlekedésről szóló 1995. évi XCVII. törvény végrehajtásáról </a:t>
            </a:r>
          </a:p>
          <a:p>
            <a:pPr marL="714375" indent="-352425" algn="just"/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26/2007. (III. 1.) </a:t>
            </a:r>
            <a:r>
              <a:rPr lang="hu-HU" sz="2400" b="1" i="1" dirty="0" err="1" smtClean="0">
                <a:latin typeface="Times New Roman" pitchFamily="18" charset="0"/>
                <a:cs typeface="Times New Roman" pitchFamily="18" charset="0"/>
              </a:rPr>
              <a:t>GKM-HM-KvVM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 együttes rendelet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a   magyar légtér légiközlekedés céljára történő kijelöléséről</a:t>
            </a:r>
          </a:p>
          <a:p>
            <a:pPr marL="714375" lvl="0" indent="-352425" algn="just"/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38/2011. (X. 5.) NGM rendelet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 a gyermekjátékok biztonságáról</a:t>
            </a:r>
          </a:p>
          <a:p>
            <a:pPr marL="714375" lvl="0" indent="-352425" algn="just"/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39/2001. (III. 5.) Korm. rendelet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 a légiközlekedési kötelező felelősségbiztosításról szóló </a:t>
            </a:r>
          </a:p>
          <a:p>
            <a:pPr marL="714375" lvl="0" indent="-352425" algn="just"/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159/2010. (V. 6.) Korm. rendelet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 a repülőtér létesítésének,   fejlesztésének és megszüntetésének, valamint a leszállóhely létesítésének és megszüntetésének szabályairól </a:t>
            </a:r>
          </a:p>
          <a:p>
            <a:pPr lvl="0" indent="371475">
              <a:buNone/>
            </a:pP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71475">
              <a:buNone/>
            </a:pP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71475">
              <a:buNone/>
            </a:pP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 smtClean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Hatályos magyar szabályozás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Nem szükséges: tevékenységi engedély (2017. január 1.től)</a:t>
            </a:r>
          </a:p>
          <a:p>
            <a:pPr algn="just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DE! szükséges:</a:t>
            </a:r>
          </a:p>
          <a:p>
            <a:pPr marL="180975" indent="266700" algn="just">
              <a:buFont typeface="Wingdings" pitchFamily="2" charset="2"/>
              <a:buChar char="Ø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eseti (vagy korlátozott) légtér engedély beszerzése,</a:t>
            </a:r>
          </a:p>
          <a:p>
            <a:pPr marL="447675" indent="-266700" algn="just">
              <a:buFont typeface="Wingdings" pitchFamily="2" charset="2"/>
              <a:buChar char="Ø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bejelentési kötelezettség a tevékenység végzéséről (légiközlekedési hatósághoz) </a:t>
            </a:r>
          </a:p>
          <a:p>
            <a:pPr marL="1704975" indent="-1076325" algn="just">
              <a:buNone/>
            </a:pP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mentesül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sport- és magáncélú felhasználás </a:t>
            </a:r>
          </a:p>
          <a:p>
            <a:pPr marL="1076325" indent="0" algn="just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(megj.: csak a bejelentés alól mentesülnek, továbbra is kötelező a megfelelő légtér engedély(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 megszerzése)</a:t>
            </a:r>
          </a:p>
          <a:p>
            <a:pPr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Honvédelmi Minisztérium Állami Légügyi Főosztály </a:t>
            </a:r>
          </a:p>
          <a:p>
            <a:pPr marL="809625" indent="-266700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Cím: H-1055 Budapest, Balaton u. 7-11. </a:t>
            </a:r>
          </a:p>
          <a:p>
            <a:pPr marL="809625" indent="-266700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Postacím: H-1885 Budapest, Pf. 25. </a:t>
            </a:r>
          </a:p>
          <a:p>
            <a:pPr marL="809625" indent="-266700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Telefon: +36-1-4741469 </a:t>
            </a:r>
          </a:p>
          <a:p>
            <a:pPr marL="809625" indent="-266700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klh</a:t>
            </a:r>
            <a:r>
              <a:rPr lang="hu-HU" dirty="0" smtClean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hm.gov.hu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marL="809625" indent="-266700">
              <a:buNone/>
            </a:pPr>
            <a:endParaRPr lang="hu-H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9625" indent="-266700">
              <a:buNone/>
            </a:pPr>
            <a:r>
              <a:rPr lang="hu-H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www.ket.hm.gov.hu</a:t>
            </a:r>
            <a:r>
              <a:rPr lang="hu-H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HM Állami Főosztály (HM ÁLF)</a:t>
            </a:r>
          </a:p>
          <a:p>
            <a:pPr>
              <a:spcBef>
                <a:spcPts val="0"/>
              </a:spcBef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Hatályos magyar szabályozás felülvizsgálata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Eseti légtér igénylése:</a:t>
            </a:r>
          </a:p>
          <a:p>
            <a:pPr marL="447675" indent="3619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üzemben tartónak többletköltséggel jár,</a:t>
            </a:r>
          </a:p>
          <a:p>
            <a:pPr marL="447675" indent="3619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repülésbiztonsági elemzés szükséges, </a:t>
            </a:r>
          </a:p>
          <a:p>
            <a:pPr marL="447675" indent="3619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időigényes (ha a repülés ellenőrzött légteret is érint: 2-3 hét),</a:t>
            </a:r>
          </a:p>
          <a:p>
            <a:pPr marL="447675" indent="3619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eseti légtereket térben és időben nem fedhetik egymást</a:t>
            </a:r>
          </a:p>
          <a:p>
            <a:pPr marL="809625" indent="0" algn="just">
              <a:spcBef>
                <a:spcPts val="0"/>
              </a:spcBef>
              <a:buNone/>
              <a:tabLst>
                <a:tab pos="1438275" algn="l"/>
                <a:tab pos="1619250" algn="l"/>
              </a:tabLst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(pl. a felhasználó nem végezheti el a repülést, mivel ott már másnak került légtér kijelölésre – függetlenül annak aktiválásától).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2016. évi CXXXVI. törvény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 a légiközlekedésről szóló 1995. évi XCVII. törvény módosításáról (hatálybalépés: 2016. december 31.):</a:t>
            </a:r>
          </a:p>
          <a:p>
            <a:pPr marL="628650" indent="-180975" algn="just">
              <a:spcBef>
                <a:spcPts val="0"/>
              </a:spcBef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Pilóta nélküli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légijármű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fogalma pontosításra került.</a:t>
            </a:r>
          </a:p>
          <a:p>
            <a:pPr marL="1076325" indent="-2667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Kiterjed a repülőmodellre is.</a:t>
            </a:r>
          </a:p>
          <a:p>
            <a:pPr marL="1343025" indent="0" algn="just">
              <a:spcBef>
                <a:spcPts val="0"/>
              </a:spcBef>
              <a:buNone/>
              <a:tabLst>
                <a:tab pos="895350" algn="l"/>
                <a:tab pos="1162050" algn="l"/>
                <a:tab pos="1343025" algn="l"/>
              </a:tabLst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(Megj.: a rendelettervezet tartalmazza a VII. osztályú repülőterek kijelölésének lehetőségét – a tevékenység szabályozott keretek közötti végzésének érdekében)</a:t>
            </a:r>
            <a:endParaRPr lang="hu-H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09625" indent="180975">
              <a:buFont typeface="Wingdings" pitchFamily="2" charset="2"/>
              <a:buChar char="Ø"/>
              <a:tabLst>
                <a:tab pos="1438275" algn="l"/>
                <a:tab pos="1619250" algn="l"/>
              </a:tabLst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Jogszabálytervezet 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Kormány egyes légiközlekedéssel összefüggő kormányrendeletek módosításáról szóló rendelettervezet:</a:t>
            </a:r>
          </a:p>
          <a:p>
            <a:pPr indent="19050" algn="just">
              <a:buNone/>
            </a:pPr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Közzétette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Nemzeti Fejlesztési Minisztérium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(2016. december 23.)</a:t>
            </a:r>
          </a:p>
          <a:p>
            <a:pPr indent="19050" algn="ctr">
              <a:buNone/>
            </a:pPr>
            <a:r>
              <a:rPr lang="hu-HU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http://www.kormany.hu</a:t>
            </a:r>
            <a:r>
              <a:rPr lang="hu-HU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19050" algn="ctr">
              <a:buNone/>
            </a:pPr>
            <a:r>
              <a:rPr lang="hu-H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(Dokumentumok-Jogszabálytervezetek)</a:t>
            </a:r>
          </a:p>
          <a:p>
            <a:pPr marL="714375" indent="-352425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hatályos légi közlekedéssel kapcsolatos jogszabályok  módosulnak,</a:t>
            </a:r>
          </a:p>
          <a:p>
            <a:pPr marL="714375" lvl="0" indent="-352425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NFM a módosulásokkal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egyidőben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várhatóan megalkotja   a pilóta nélküli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légijárművekről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 szóló rendeletét.</a:t>
            </a:r>
          </a:p>
          <a:p>
            <a:pPr algn="just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206" y="6110"/>
            <a:chExt cx="7201" cy="432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20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66" y="6110"/>
              <a:ext cx="3240" cy="1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66" y="10430"/>
              <a:ext cx="3240" cy="2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6" y="10430"/>
              <a:ext cx="3240" cy="1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2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406" y="6110"/>
              <a:ext cx="1" cy="1944"/>
            </a:xfrm>
            <a:prstGeom prst="line">
              <a:avLst/>
            </a:prstGeom>
            <a:noFill/>
            <a:ln w="63500">
              <a:solidFill>
                <a:srgbClr val="E31E24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2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406" y="8486"/>
              <a:ext cx="1" cy="1944"/>
            </a:xfrm>
            <a:prstGeom prst="line">
              <a:avLst/>
            </a:prstGeom>
            <a:noFill/>
            <a:ln w="63500">
              <a:solidFill>
                <a:srgbClr val="204F3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1992</Words>
  <Application>Microsoft Office PowerPoint</Application>
  <PresentationFormat>Diavetítés a képernyőre (4:3 oldalarány)</PresentationFormat>
  <Paragraphs>232</Paragraphs>
  <Slides>29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0" baseType="lpstr">
      <vt:lpstr>Office-téma</vt:lpstr>
      <vt:lpstr>A pilóta nélküli légijárművekkel kapcsolatos várható jogi szabályozás </vt:lpstr>
      <vt:lpstr>Pilóta nélküli légijármű fogalma</vt:lpstr>
      <vt:lpstr>Alkalmazási területek </vt:lpstr>
      <vt:lpstr>Az új szabályozás szükségessége</vt:lpstr>
      <vt:lpstr>Nemzetközi kitekintés</vt:lpstr>
      <vt:lpstr>Hatályos magyar szabályozás </vt:lpstr>
      <vt:lpstr>Hatályos magyar szabályozás</vt:lpstr>
      <vt:lpstr>Hatályos magyar szabályozás felülvizsgálata</vt:lpstr>
      <vt:lpstr>Jogszabálytervezet </vt:lpstr>
      <vt:lpstr>Jogszabálytervezet - hatály  </vt:lpstr>
      <vt:lpstr>Jogszabálytervezet - általános szabályok</vt:lpstr>
      <vt:lpstr>Jogszabálytervezet - általános szabályok</vt:lpstr>
      <vt:lpstr>Jogszabálytervezet - általános szabályok</vt:lpstr>
      <vt:lpstr>Adatvédelmi ajánlások</vt:lpstr>
      <vt:lpstr>Jogszabálytervezet – kategóriák </vt:lpstr>
      <vt:lpstr>Jogszabálytervezet – kategóriák, követelmények</vt:lpstr>
      <vt:lpstr>Jogszabálytervezet – kategóriák, követelmények</vt:lpstr>
      <vt:lpstr>Jogszabálytervezet – kategóriák, követelmények</vt:lpstr>
      <vt:lpstr>Jogszabálytervezet – nyilvántartás</vt:lpstr>
      <vt:lpstr>Jogszabálytervezet – felelősségbiztosítás</vt:lpstr>
      <vt:lpstr>  Jogszabálytervezet – szükséges dokumentumok  </vt:lpstr>
      <vt:lpstr>Jogszabálytervezet - működtetés korlátozásai </vt:lpstr>
      <vt:lpstr>Jogszabálytervezet – működtetés korlátozásai (egyedi engedély)</vt:lpstr>
      <vt:lpstr>Jogszabálytervezet - működtetés korlátozásai (egyedi engedély)</vt:lpstr>
      <vt:lpstr>Jogszabálytervezet - működtetés korlátozásai (rendezvény)</vt:lpstr>
      <vt:lpstr>Önkormányzati rendezvény</vt:lpstr>
      <vt:lpstr>Jogszabálytervezet - mobilalkalmazás</vt:lpstr>
      <vt:lpstr>Használat jogszerűségének ellenőrzése, légiközlekedési bírság</vt:lpstr>
      <vt:lpstr>Köszönöm 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pilóta nélküli légijárművekkel kapcsolatos várható jogi szabályozás</dc:title>
  <dc:creator>koreh.zoltan</dc:creator>
  <cp:lastModifiedBy>koreh.zoltan</cp:lastModifiedBy>
  <cp:revision>298</cp:revision>
  <dcterms:created xsi:type="dcterms:W3CDTF">2017-08-30T07:57:13Z</dcterms:created>
  <dcterms:modified xsi:type="dcterms:W3CDTF">2017-09-06T05:44:45Z</dcterms:modified>
</cp:coreProperties>
</file>