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93" r:id="rId5"/>
    <p:sldId id="279" r:id="rId6"/>
    <p:sldId id="260" r:id="rId7"/>
    <p:sldId id="301" r:id="rId8"/>
    <p:sldId id="302" r:id="rId9"/>
    <p:sldId id="259" r:id="rId10"/>
    <p:sldId id="281" r:id="rId11"/>
    <p:sldId id="296" r:id="rId12"/>
    <p:sldId id="294" r:id="rId13"/>
    <p:sldId id="295" r:id="rId14"/>
    <p:sldId id="280" r:id="rId15"/>
    <p:sldId id="297" r:id="rId16"/>
    <p:sldId id="262" r:id="rId17"/>
    <p:sldId id="263" r:id="rId18"/>
    <p:sldId id="265" r:id="rId19"/>
    <p:sldId id="266" r:id="rId20"/>
    <p:sldId id="298" r:id="rId21"/>
    <p:sldId id="299" r:id="rId22"/>
    <p:sldId id="267" r:id="rId23"/>
    <p:sldId id="268" r:id="rId24"/>
    <p:sldId id="300" r:id="rId25"/>
    <p:sldId id="282" r:id="rId26"/>
    <p:sldId id="283" r:id="rId27"/>
    <p:sldId id="284" r:id="rId28"/>
    <p:sldId id="285" r:id="rId29"/>
    <p:sldId id="286" r:id="rId30"/>
    <p:sldId id="289" r:id="rId31"/>
    <p:sldId id="276" r:id="rId32"/>
  </p:sldIdLst>
  <p:sldSz cx="9144000" cy="6858000" type="screen4x3"/>
  <p:notesSz cx="6807200" cy="99393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7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CA1DA-A253-48C4-9532-38EAA0C126EE}" type="datetimeFigureOut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3780E-A334-4547-9455-457813E7E9F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0454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AC474-7325-4C7C-84BF-6349B00A0501}" type="datetimeFigureOut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11660-8C19-4F34-96BA-D76A85EEB4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1476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8097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2795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2795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2795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2795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670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670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50142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8756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47748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868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8685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8685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57684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69793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69793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85070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16528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57988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8187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0495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72789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90740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83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7278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3083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2786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2786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2786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844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3D996-17EE-4037-BA17-C34A1BF67EB1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61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DBD1-B73F-4E06-A1D3-AD4CB5F64C0C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384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3871-2427-4CE3-8251-9DE15A223D1A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204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138E-7DAE-42C0-AFC6-CECA1EE84F89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676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8EE7B-E198-4D2C-A54D-15B5530020A5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405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40FA2-0287-4F70-BDD3-4251C10024BC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43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2DCD-545C-4674-8B94-2C3ED00DD295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798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9B03-0247-469D-B033-40A8CB65BCBD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771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A4CD-A309-4345-B098-0972D05FD224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39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3463-6825-4F67-AA89-EB7A6012FC1A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47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6EC1-0CAA-4AD3-886E-B48674098EBE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313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9A4D1-EE57-4343-9395-7107698F04DD}" type="datetime1">
              <a:rPr lang="hu-HU" smtClean="0"/>
              <a:pPr/>
              <a:t>2017.09.06.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849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pPr algn="l"/>
            <a:r>
              <a:rPr lang="hu-HU" sz="36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  <a:t/>
            </a:r>
            <a:b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</a:br>
            <a:r>
              <a:rPr lang="hu-HU" sz="3600" dirty="0" smtClean="0">
                <a:solidFill>
                  <a:schemeClr val="bg1"/>
                </a:solidFill>
                <a:latin typeface="Georgia" pitchFamily="18" charset="0"/>
              </a:rPr>
              <a:t>A helyi önkormányzatok 2018. évi költségvetése</a:t>
            </a:r>
            <a:endParaRPr lang="hu-HU" sz="36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372200" y="1886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6072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1"/>
            <a:ext cx="8640960" cy="792088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0"/>
          </a:xfrm>
        </p:spPr>
        <p:txBody>
          <a:bodyPr>
            <a:normAutofit fontScale="92500" lnSpcReduction="10000"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Szociális ágazati pótlék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 települési önkormányzatok szociális feladatainak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támogatása 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u="sng" dirty="0" smtClean="0">
                <a:latin typeface="Times New Roman" pitchFamily="18" charset="0"/>
                <a:cs typeface="Times New Roman" pitchFamily="18" charset="0"/>
              </a:rPr>
              <a:t>Felhasználási szabályok változnak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- a látszólag  új III.7. Bölcsőde, mini bölcsőde  jogcím </a:t>
            </a:r>
          </a:p>
          <a:p>
            <a:pPr marL="890588" indent="-890588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- egyértelműen kimondásra került, hogy  </a:t>
            </a:r>
            <a:r>
              <a:rPr lang="hu-H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önkormányzat vagy társulása által ellátott és támogatott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feladatokra használható fel.</a:t>
            </a:r>
          </a:p>
          <a:p>
            <a:pPr marL="890588" indent="-890588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hu-HU" sz="2000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. évtől új szabály, hogy amennyiben az önkormányzat a III.3., III.5., III.6. – 2018-tól a III.7. - pont szerinti feladatokra </a:t>
            </a:r>
            <a:r>
              <a:rPr lang="hu-HU" sz="2000" u="sng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támogatásban nem részesül</a:t>
            </a:r>
            <a:r>
              <a:rPr lang="hu-HU" sz="2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e feladatok ellátásához társulás vagy másik önkormányzat felé „018030 Támogatási célú finanszírozási műveletek” kormányzati funkción teljesített kiadással hozzájárul, úgy ennek összege a támogatás elszámolása </a:t>
            </a:r>
            <a:r>
              <a:rPr lang="hu-HU" sz="2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szempontjából </a:t>
            </a:r>
            <a:r>
              <a:rPr lang="hu-HU" sz="2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figyelembe vehető.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hu-HU" sz="20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6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9988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1"/>
            <a:ext cx="8640960" cy="792088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0"/>
          </a:xfrm>
        </p:spPr>
        <p:txBody>
          <a:bodyPr>
            <a:norm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Egyes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szociális és gyermekjóléti faladatok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támogatása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Módosult a felhasználási szabályokon belül az átcsoportosítási lehetőség: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„Bölcsődei ellátás” kormányzati funkció kikerült az átcsoportosításnál figyelembe vehető kormányzati funkciók köréből</a:t>
            </a:r>
            <a:endParaRPr lang="hu-H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a) Család- és gyermekjóléti szolgálat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b) Család- és gyermekjóléti központ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	Új szabály: Társult feladatellátás csak abban az esetben támogatható, ha annak székhelye, így a támogatás igénylője a feladat ellátására kötelezett önkormányzat.</a:t>
            </a:r>
          </a:p>
          <a:p>
            <a:pPr marL="0" indent="0" algn="just">
              <a:buNone/>
            </a:pPr>
            <a:endParaRPr lang="en-US" sz="16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3614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1"/>
            <a:ext cx="8640960" cy="792088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0"/>
          </a:xfrm>
        </p:spPr>
        <p:txBody>
          <a:bodyPr>
            <a:normAutofit fontScale="92500" lnSpcReduction="10000"/>
          </a:bodyPr>
          <a:lstStyle/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Szociális étkezést Új szabály, hogy már tervezéskor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heti 6, illetve 7 napon nyújtott szolgáltatásoknál a 6, illetve 7 nap alapulvételével 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kell megállapítani az ellátottak éves becsült létszámát. 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Házi segítségnyújtás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Falugondnok vagy tanyagondnoki szolgáltatás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Időskorúak nappali intézményi ellátása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Fogyatékos és </a:t>
            </a:r>
            <a:r>
              <a:rPr 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demens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személyek nappali intézményi ellátása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Pszichiátriai és szenvedélybetegek nappali intézményi ellátása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Hajléktalanok nappali intézményi ellátása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Családi bölcsőde – 2017. évi </a:t>
            </a:r>
            <a:r>
              <a:rPr 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jb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pontnak megfelelően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Hajléktalanok átmeneti intézményei</a:t>
            </a: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Támogató szolgáltatás </a:t>
            </a:r>
            <a:r>
              <a:rPr lang="hu-H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a kötelezően teljesítendő feladatmutató - évi 3000 feladategység, nem egész évben történő támogatás esetén ezek időarányos része - nem teljesül, elszámoláskor a tárgyévi alaptámogatás arányos részét vissza kell fizetni</a:t>
            </a:r>
            <a:r>
              <a:rPr lang="hu-HU" sz="1600" u="sng" dirty="0" smtClean="0"/>
              <a:t>.</a:t>
            </a:r>
            <a:endParaRPr 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6325" indent="-358775" algn="just">
              <a:buFont typeface="+mj-lt"/>
              <a:buAutoNum type="alphaLcParenR" startAt="3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Közösségi alapellátás </a:t>
            </a:r>
            <a:r>
              <a:rPr lang="hu-H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a kötelezően teljesítendő feladatmutató - éves átlagban 40 fő, nem egész évben történő támogatás esetén ezek időarányos része - nem teljesül, elszámoláskor a tárgyévi alaptámogatás arányos részét vissza kell </a:t>
            </a:r>
            <a:r>
              <a:rPr lang="hu-H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fizetni</a:t>
            </a: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66403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1"/>
            <a:ext cx="8640960" cy="792088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0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lphaLcParenR" startAt="14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Óvodai és iskolai szociális segítő tevékenység támogatása – új jogcím</a:t>
            </a:r>
            <a:endParaRPr lang="hu-HU" sz="1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támogatásra </a:t>
            </a:r>
            <a:r>
              <a:rPr 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a járásszékhely települési önkormányzat jogosult, amely az általa fenntartott család- és gyermekjóléti központ útján ellátja a Gyvt. szerinti óvodai és iskolai szociális segítő tevékenységet.</a:t>
            </a:r>
          </a:p>
          <a:p>
            <a:pPr marL="0" indent="0" algn="just">
              <a:buNone/>
            </a:pPr>
            <a:r>
              <a:rPr 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önkormányzatokat megillető támogatás éves összegét a </a:t>
            </a:r>
            <a:r>
              <a:rPr lang="hu-HU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szociál-</a:t>
            </a:r>
            <a:r>
              <a:rPr lang="hu-H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nyugdíjpolitikáért felelős miniszter 2018. augusztus 15-éig állapítja meg. A támogatás folyósítása négy egyenlő részletben, szeptember hónaptól havonta, az </a:t>
            </a:r>
            <a:r>
              <a:rPr lang="hu-H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Ávr.-ben</a:t>
            </a:r>
            <a:r>
              <a:rPr 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meghatározott időpontokban történik.</a:t>
            </a:r>
          </a:p>
          <a:p>
            <a:pPr marL="0" indent="0">
              <a:buNone/>
            </a:pPr>
            <a:endParaRPr lang="hu-H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 közös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szabály az a)</a:t>
            </a:r>
            <a:r>
              <a:rPr 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-m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alpontok szerinti támogatások fajlagos összegei tekintetében: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Kiegészítő szabályok 2.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pontja szerinti igénylést követően, 2017. december 22-éig - az előirányzatból fennmaradó összeg erejéig - az államháztartásért felelős miniszter dönt az önkormányzatokat az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-m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alpontok szerint megillető egyes támogatások kiegészítő fajlagos összegeiről.</a:t>
            </a:r>
          </a:p>
          <a:p>
            <a:pPr marL="1076325" indent="-358775" algn="just">
              <a:buFont typeface="+mj-lt"/>
              <a:buAutoNum type="alphaLcParenR" startAt="3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7136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6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464496"/>
          </a:xfrm>
        </p:spPr>
        <p:txBody>
          <a:bodyPr>
            <a:normAutofit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4. Egyes szakosított ellátások támogatása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u="sng" dirty="0" smtClean="0">
                <a:latin typeface="Times New Roman" pitchFamily="18" charset="0"/>
                <a:cs typeface="Times New Roman" pitchFamily="18" charset="0"/>
              </a:rPr>
              <a:t>Új szabály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az ellátottak számának maghatározásába: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0,7-szeres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szorzóval kell figyelembe venni a családok átmeneti otthonában külső férőhelyen elhelyezett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személyeket</a:t>
            </a:r>
          </a:p>
          <a:p>
            <a:pPr marL="0" indent="0">
              <a:buNone/>
            </a:pPr>
            <a:r>
              <a:rPr lang="hu-H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Újdonság, hogy a szakmai dolgozók bértámogatása esetén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rögzítésre került, hogy 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 felhasználható a 2017. december havi bérek 2018. januárban történő kifizetésére is.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2017. december 22-éig - az előirányzatból a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 szerinti döntés után fennmaradó összeg erejéig - az államháztartásért felelős miniszter dönt az önkormányzatokat megillető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 bértámogatás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fajlagos összegéről.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Pontosítás az intézményüzemeltetési támogatás esetén, hogy 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helyettes szülői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ellátás mellett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családok átmeneti otthonának külső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férőhelyeit sem vehető figyelembe!!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hu-HU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8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9159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6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464496"/>
          </a:xfrm>
        </p:spPr>
        <p:txBody>
          <a:bodyPr>
            <a:normAutofit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5. Intézményi gyermekétkeztetés támogatása 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Az intézményi gyermekétkeztetés kapcsán az étkeztetési feladatot ellátók után járó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bértámogatás szabályait pontosítva: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vásárolt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szolgáltatás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esetén a 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 a szerződés szerinti szolgáltatási díj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ellentételezésére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továbbá a </a:t>
            </a:r>
            <a:r>
              <a:rPr 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gyermekétkeztetéssel összefüggő valamennyi kiadásra fordítható.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 felhasználható a 2017. december havi bérek 2018. januárban történő kifizetésére is.</a:t>
            </a:r>
          </a:p>
          <a:p>
            <a:pPr marL="0" indent="0" algn="just"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rászoruló gyermekek szünidei étkeztetésének támogatása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3685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792088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Bölcsőde, mini bölcsőde támogatása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lphaLcParenR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finanszírozás szempontjából elismert szakmai dolgozók bértámogatása</a:t>
            </a:r>
          </a:p>
          <a:p>
            <a:pPr algn="just">
              <a:buAutoNum type="alphaLcParenR"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lphaLcParenR"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lphaLcParenR"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lphaLcParenR"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lphaLcParenR"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az ellátottak számának meghatározása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Újdonság: nem tekinthető hiányzónak az SNI gyermek azon a napon, amikor korai fejlesztésben részesül, továbbá ez a gyermek az ellátottak számában két főként lehet figyelembe venni.</a:t>
            </a:r>
          </a:p>
          <a:p>
            <a:pPr marL="0" indent="0" algn="just"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hu-H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16</a:t>
            </a:fld>
            <a:endParaRPr lang="hu-HU" dirty="0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422301"/>
              </p:ext>
            </p:extLst>
          </p:nvPr>
        </p:nvGraphicFramePr>
        <p:xfrm>
          <a:off x="755576" y="2060848"/>
          <a:ext cx="748883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2808312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Felsőfokú végzettségű kisgyermeknevelők, szaktanácsadók bértámogatása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4.419.000</a:t>
                      </a:r>
                      <a:r>
                        <a:rPr lang="hu-H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forint </a:t>
                      </a:r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számított létszám/év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Bölcsődei dajkák, középfokú végzettségű kisgyermeknevelők, szaktanácsadók bértámogatása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2.993.000</a:t>
                      </a:r>
                      <a:r>
                        <a:rPr lang="hu-H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forin</a:t>
                      </a:r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/ számított létszám/év</a:t>
                      </a:r>
                    </a:p>
                    <a:p>
                      <a:pPr algn="ctr"/>
                      <a:endParaRPr lang="hu-H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6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464496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ab) A szakmai dolgozók létszámának meghatározása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900" dirty="0" err="1" smtClean="0">
                <a:latin typeface="Times New Roman" pitchFamily="18" charset="0"/>
                <a:cs typeface="Times New Roman" pitchFamily="18" charset="0"/>
              </a:rPr>
              <a:t>MBsz-ha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 Le&gt;=3, akkor 2,5 fő, egyébként 1,5 fő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BBsz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[Le /12 *2, de legalább 2 fő kisgyermeknevelő]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[Le / 24, de legalább 1 fő bölcsődei dajka]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[(ha Le &gt; 60, akkor +2 fő kisgyermeknevelő)]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egyesített bölcsőde, bölcsődei igazgatóság esetén 1 fő szaktanácsadó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támogatás igénylése szempontjából a szakmai dolgozók finanszírozott létszáma a fenti képlet szerinti létszám, de legfeljebb a 2018. évben a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ténylegesen foglalkoztatott szakmai dolgozók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teljes munkaidőre átszámított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átlagos száma,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tizedesre kerekítve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azaz:</a:t>
            </a:r>
          </a:p>
          <a:p>
            <a:pPr marL="0" indent="0" algn="ctr">
              <a:buNone/>
            </a:pPr>
            <a:endParaRPr lang="hu-H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Bfk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Bff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&lt;=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MBsz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vagy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BBsz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ahol:</a:t>
            </a:r>
          </a:p>
          <a:p>
            <a:pPr marL="0" indent="0">
              <a:buNone/>
            </a:pP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Bfk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 finanszírozás szempontjából elismert bölcsődei dajkák és középfokú végzettségű</a:t>
            </a:r>
          </a:p>
          <a:p>
            <a:pPr marL="0" indent="0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bölcsődei kisgyermeknevelők, szaktanácsadók száma, egy tizedesre kerekítve,</a:t>
            </a:r>
          </a:p>
          <a:p>
            <a:pPr marL="0" indent="0">
              <a:buNone/>
            </a:pP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Bff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 finanszírozás szempontjából elismert felsőfokú végzettségű bölcsődei kisgyermeknevelők, szaktanácsadók száma, egy tizedesre kerekítve,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6"/>
          </a:xfrm>
        </p:spPr>
        <p:txBody>
          <a:bodyPr>
            <a:noAutofit/>
          </a:bodyPr>
          <a:lstStyle/>
          <a:p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szakmai dolgozók finanszírozott létszámra jutó bértámogatás meghatározása: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Bfk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BTk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Bff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BTf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 felhasználható a 2017. december havi bérek 2018. januárban történő kifizetésére is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800" dirty="0" smtClean="0"/>
          </a:p>
          <a:p>
            <a:pPr marL="0" indent="0" algn="just">
              <a:buNone/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Bölcsődei üzemeltetési támogatás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központi költségvetés támogatást biztosít a 32 000 forint egy lakosra jutó adóerő-képességet meg nem haladó adóerő-képességű települési önkormányzatoknak az általuk biztosított bölcsődei, mini bölcsődei feladattal összefüggésben felmerülő kiadásokhoz a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személyi térítési díjból származó elvárt bevételek figyelembevételével.</a:t>
            </a:r>
          </a:p>
          <a:p>
            <a:pPr marL="0" indent="0" algn="just">
              <a:buNone/>
            </a:pP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üzemeltetési támogatás összege nem haladhatja meg a bölcsődei, mini bölcsődei feladatellátás teljes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éves kiadásának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gondozási díjakból származó bevétellel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az </a:t>
            </a:r>
            <a:r>
              <a:rPr lang="hu-H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alpont szerinti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bértámogatással csökkentett összegét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Az ezzel kapcsolatos önkormányzati adatszolgáltatást a Kincstár ellenőrzi.</a:t>
            </a:r>
          </a:p>
          <a:p>
            <a:pPr marL="0" indent="0" algn="just">
              <a:buNone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bölcsődei üzemeltetési támogatásának önkormányzatonkénti meghatározásáról és annak összegéről - az önkormányzatok által nyújtott adatszolgáltatás alapján, a települések típusát és az egy lakosra jutó adóerő-képességét is figyelembe véve - a miniszterek 2017. december 22-éig döntenek. </a:t>
            </a:r>
            <a:endParaRPr 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 szabályok 2.</a:t>
            </a:r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pontja szerinti májusi és októberi adatszolgáltatás alapján a miniszterek döntésüket módosíthatják.</a:t>
            </a:r>
          </a:p>
          <a:p>
            <a:pPr marL="0" indent="0" algn="just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792088"/>
          </a:xfrm>
        </p:spPr>
        <p:txBody>
          <a:bodyPr>
            <a:noAutofit/>
          </a:bodyPr>
          <a:lstStyle/>
          <a:p>
            <a:r>
              <a:rPr lang="hu-HU" sz="2000" dirty="0" smtClean="0"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Kulturális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8"/>
          </a:xfrm>
        </p:spPr>
        <p:txBody>
          <a:bodyPr>
            <a:normAutofit/>
          </a:bodyPr>
          <a:lstStyle/>
          <a:p>
            <a:pPr marL="0" indent="0" algn="just" fontAlgn="base">
              <a:spcAft>
                <a:spcPts val="0"/>
              </a:spcAft>
              <a:buNone/>
            </a:pPr>
            <a:r>
              <a:rPr lang="hu-H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I. Könyvtári, közművelődési és múzeumi feladatok támogatása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Támogatási összege nő 2018-ban. 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19 617 millióról  22 017 millióra</a:t>
            </a:r>
          </a:p>
          <a:p>
            <a:pPr marL="0" lvl="0" indent="0" algn="just" fontAlgn="base">
              <a:buNone/>
              <a:tabLst>
                <a:tab pos="457200" algn="l"/>
              </a:tabLst>
            </a:pPr>
            <a:endParaRPr lang="hu-HU" sz="18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fontAlgn="base">
              <a:buAutoNum type="alphaLcParenR"/>
              <a:tabLst>
                <a:tab pos="457200" algn="l"/>
              </a:tabLst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Megyei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hatókörű városi múzeumok feladatainak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Előirányzat:	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2 570,8 millióról  2 720,8 </a:t>
            </a:r>
            <a:r>
              <a:rPr lang="hu-HU" sz="1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millióra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endParaRPr lang="hu-H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Megyei </a:t>
            </a:r>
            <a:r>
              <a:rPr lang="hu-HU" sz="1800" i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hatókörű városi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könyvtárak feladatainak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Előirányzat: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19 617 millióról  22 017 </a:t>
            </a:r>
            <a:r>
              <a:rPr lang="hu-HU" sz="1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millióra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Megyeszékhely megyei jogú városok és Szentendre Város Önkormányzata közművelődési feladatainak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Előirányzat: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705,7 millióról 791,7 millióra</a:t>
            </a:r>
            <a:endParaRPr lang="hu-H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r>
              <a:rPr lang="hu-HU" sz="18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Fajlagos:	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400 Ft/főről 454 Ft/főre </a:t>
            </a:r>
            <a:endParaRPr lang="hu-H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endParaRPr lang="en-US" sz="18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692"/>
            <a:ext cx="9143999" cy="68579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640960" cy="1143000"/>
          </a:xfrm>
        </p:spPr>
        <p:txBody>
          <a:bodyPr>
            <a:noAutofit/>
          </a:bodyPr>
          <a:lstStyle/>
          <a:p>
            <a:r>
              <a:rPr lang="hu-HU" sz="3600" dirty="0" smtClean="0">
                <a:latin typeface="Georgia" pitchFamily="18" charset="0"/>
              </a:rPr>
              <a:t>2018. évi költségvetési törvény önkormányzatokat érintő előírásai</a:t>
            </a:r>
            <a:endParaRPr lang="hu-HU" sz="3600" dirty="0">
              <a:latin typeface="Georgia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2996952"/>
            <a:ext cx="864096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hu-HU" sz="1600" dirty="0">
              <a:latin typeface="+mn-lt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62373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hu-HU" dirty="0">
              <a:latin typeface="Book Antiqua" panose="02040602050305030304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3908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792088"/>
          </a:xfrm>
        </p:spPr>
        <p:txBody>
          <a:bodyPr>
            <a:noAutofit/>
          </a:bodyPr>
          <a:lstStyle/>
          <a:p>
            <a:r>
              <a:rPr lang="hu-HU" sz="2000" dirty="0" smtClean="0"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Kulturális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8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spcAft>
                <a:spcPts val="0"/>
              </a:spcAft>
              <a:buNone/>
            </a:pPr>
            <a:r>
              <a:rPr lang="hu-HU" sz="1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I. Könyvtári, közművelődési és múzeumi feladatok támogatása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Települési önkormányzatok nyilvános könyvtári és közművelődési feladatainak támogatása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Előirányzat:	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8 721 millióról 10  261,2 millióra</a:t>
            </a:r>
            <a:endParaRPr lang="hu-HU" sz="1800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531813" indent="-531813" algn="just" fontAlgn="base">
              <a:spcAft>
                <a:spcPts val="0"/>
              </a:spcAft>
              <a:buNone/>
            </a:pPr>
            <a:r>
              <a:rPr lang="hu-HU" sz="1800" dirty="0"/>
              <a:t>	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Fajlagos:	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1 140Ft/főről 1 210 Ft/főre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</a:p>
          <a:p>
            <a:pPr marL="531813" indent="-531813" algn="just" fontAlgn="base">
              <a:spcAft>
                <a:spcPts val="0"/>
              </a:spcAft>
              <a:buNone/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legalább </a:t>
            </a:r>
            <a:r>
              <a:rPr lang="hu-HU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1 200 000 Ft helyett 1 800 000 </a:t>
            </a:r>
            <a:r>
              <a:rPr lang="hu-HU" sz="1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</a:p>
          <a:p>
            <a:pPr marL="531813" indent="-531813" algn="just" fontAlgn="base">
              <a:spcAft>
                <a:spcPts val="0"/>
              </a:spcAft>
              <a:buNone/>
            </a:pPr>
            <a:r>
              <a:rPr lang="hu-HU" sz="18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Felhasználás szabályai Kiegészítő szabályok 6.cd) pontja: </a:t>
            </a:r>
            <a:endParaRPr lang="en-US" sz="18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önkormányzat a támogatás legalább 10%-át nem közművelődési intézmény, közösségi színtér működtetésére fordítja, úgy a támogatás 20%-ának megfelelő összegre nem jogosult.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Kult. tv. 64. § (2) bekezdés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pontja alapján a nyilvános könyvtárat fenntartó önkormányzat a támogatás legalább 10%-át nem könyvtári dokumentum vásárlására fordítja, úgy a támogatás 20%-ának megfelelő összegre nem jogosult.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1200 fő és az alatti lakosságszámú önkormányzatnak a támogatás legalább 15%-át könyvtári szolgáltatásokhoz szükséges infrastruktúra megújítására és a Kult. tv. 76. § (2) bekezdés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pontjában foglalt közművelődési tevékenységhez kapcsolódó kiadásokra kell felhasználnia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2565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792088"/>
          </a:xfrm>
        </p:spPr>
        <p:txBody>
          <a:bodyPr>
            <a:noAutofit/>
          </a:bodyPr>
          <a:lstStyle/>
          <a:p>
            <a:r>
              <a:rPr lang="hu-HU" sz="2000" dirty="0" smtClean="0"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Kulturális feladatok támogatása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8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spcAft>
                <a:spcPts val="0"/>
              </a:spcAft>
              <a:buNone/>
            </a:pPr>
            <a:r>
              <a:rPr lang="hu-HU" sz="1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I. Könyvtári, közművelődési és múzeumi feladatok támogatás</a:t>
            </a:r>
            <a:endParaRPr lang="hu-H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endParaRPr lang="hu-H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Települési önkormányzatok muzeális intézményi feladatainak támogatása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	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Előirányzat:	</a:t>
            </a:r>
            <a:r>
              <a:rPr lang="hu-HU" sz="1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1 009,2 millióról  1 213,2 millióra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endParaRPr lang="hu-HU" sz="1800" i="1" dirty="0" smtClean="0"/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Megyei </a:t>
            </a:r>
            <a:r>
              <a:rPr lang="hu-HU" sz="1800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hatókörű városi 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könyvtár kistelepülési könyvtári célú kiegészítő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támogatása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Felhasználás szabályai Kiegészítő szabályok </a:t>
            </a:r>
            <a:r>
              <a:rPr lang="hu-HU" sz="18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6.cf) </a:t>
            </a:r>
            <a:r>
              <a:rPr lang="hu-HU" sz="1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pontja: </a:t>
            </a:r>
            <a:endParaRPr lang="en-US" sz="18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tabLst>
                <a:tab pos="457200" algn="l"/>
              </a:tabLst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támogatást a </a:t>
            </a:r>
            <a:r>
              <a:rPr lang="hu-HU" sz="1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megyei hatókörű városi könyvtár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Könyvtári Szolgáltató Rendszer (a továbbiakban: KSZR) működtetésére használhatja fel</a:t>
            </a:r>
            <a:endParaRPr lang="hu-H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tabLst>
                <a:tab pos="457200" algn="l"/>
              </a:tabLst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 megyei hatókörű városi könyvtár a KSZR működtetésére megállapodást köt a városi könyvtárral, a városi könyvtár által ellátott feladatok költségeinek fedezetéről e támogatás keretei között a megyei hatókörű városi könyvtár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gondoskodik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endParaRPr lang="hu-H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települési önkormányzatok könyvtári célú érdekeltségnövelő támogatása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  <a:tabLst>
                <a:tab pos="457200" algn="l"/>
              </a:tabLst>
            </a:pP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Figyelem: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nyilvános könyvtár technikai, informatikai, műszaki eszközeinek, berendezési tárgyainak gyarapítására fordított összeg a támogatás 30%-át nem haladhatja meg.</a:t>
            </a:r>
          </a:p>
          <a:p>
            <a:pPr marL="0" indent="0" algn="just" fontAlgn="base">
              <a:buNone/>
              <a:tabLst>
                <a:tab pos="457200" algn="l"/>
              </a:tabLst>
            </a:pPr>
            <a:endParaRPr lang="en-US" sz="1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3343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6"/>
          </a:xfrm>
        </p:spPr>
        <p:txBody>
          <a:bodyPr>
            <a:noAutofit/>
          </a:bodyPr>
          <a:lstStyle/>
          <a:p>
            <a:pPr lvl="0"/>
            <a:r>
              <a:rPr lang="hu-HU" sz="2000" dirty="0">
                <a:latin typeface="Book Antiqua" pitchFamily="18" charset="0"/>
                <a:cs typeface="Times New Roman" pitchFamily="18" charset="0"/>
              </a:rPr>
              <a:t>- </a:t>
            </a:r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Kulturális feladatok támogatása -</a:t>
            </a:r>
            <a:endParaRPr lang="en-US" sz="20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8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Kulturális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illetménypótlék - 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8/2017 (I.23.) Korm. rendelet beépült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művészeti, a közművelődési és a közgyűjteményi területen foglalkoztatott közalkalmazottak jogviszonyával összefüggő egyes kérdések rendezésére című 150/1992. (XI. 20.) Korm. rendelet (a továbbiakban: kulturális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Kjtvhr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21. §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szerinti, 2018. január - 2018. december hónapokban kifizetendő kulturális illetménypótlékhoz és annak szociális hozzájárulási adójához.</a:t>
            </a: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települési önkormányzat a támogatásra akkor jogosult, ha a kulturális illetménypótlék teljes összege tényleges bérnövekedésként jelenik meg a foglalkoztatott számára. Nem nyújtható támogatás a kulturális illetménypótléknak a kulturális </a:t>
            </a:r>
            <a:r>
              <a:rPr 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Kjtvhr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5. mellékletében meghatározott összegén felül nyújtott összeg és az arra tekintettel fizetendő szociális hozzájárulási adó kifizetéséhez.</a:t>
            </a:r>
          </a:p>
          <a:p>
            <a:pPr algn="just"/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támogatás havi összege a helyi önkormányzati költségvetési szervek foglalkoztatottjaira vonatkozó, előző hónapra számfejtett, tárgyhónapban kifizetendő havi kulturális illetménypótlék szociális hozzájárulási adóval növelt bruttó összege. A támogatás folyósítása - a Kincstár tárgyhónap 10-éig a támogatás önkormányzatokat megillető összegével kapcsolatosan teljesített adatszolgáltatása alapján - havonta történik.</a:t>
            </a:r>
          </a:p>
          <a:p>
            <a:pPr marL="0" indent="0">
              <a:buNone/>
            </a:pP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/>
              <a:t> </a:t>
            </a: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792087"/>
          </a:xfrm>
        </p:spPr>
        <p:txBody>
          <a:bodyPr>
            <a:noAutofit/>
          </a:bodyPr>
          <a:lstStyle/>
          <a:p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- Beszámítás – Kiegészítés -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Változtak a kiegészítés %-ai:</a:t>
            </a:r>
          </a:p>
          <a:p>
            <a:pPr algn="just">
              <a:buAutoNum type="arabicPeriod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kategória estén 30-ról 45%-ra</a:t>
            </a:r>
          </a:p>
          <a:p>
            <a:pPr algn="just">
              <a:buAutoNum type="arabicPeriod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kategória esetén 15-ről 20%-ra</a:t>
            </a:r>
          </a:p>
          <a:p>
            <a:pPr marL="0" indent="0">
              <a:buNone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Változik a 3. kategória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esetén a támogatáscsökkentés 10%-a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lesz.</a:t>
            </a:r>
          </a:p>
          <a:p>
            <a:pPr marL="0" indent="0" algn="just">
              <a:buNone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 szabály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Az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iparűzési adórendelettel sem 2015. július 1-jén sem 2016. július 1-jén nem rendelkező önkormányzatok esetében a kiegészítés mértéke a táblázat szerinti mérték 50%-a.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támogatáscsökkentés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beszámítás alapját meghaladó része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szolidaritási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hozzájárulás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mértéke megemelésre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került:</a:t>
            </a:r>
          </a:p>
          <a:p>
            <a:pPr algn="just"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kategória: 20%-ról 25%-ra</a:t>
            </a:r>
          </a:p>
          <a:p>
            <a:pPr algn="just"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kategória 45%-ról 50%-ra</a:t>
            </a:r>
          </a:p>
          <a:p>
            <a:pPr algn="just"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kategória70%-ról 80%-ra – a kategória felső határát 100 000-ről 75 000-re változott </a:t>
            </a:r>
          </a:p>
          <a:p>
            <a:pPr algn="just"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Kategória 90%-ról 955-ra – a kategória határai 75 000 -100 000</a:t>
            </a:r>
          </a:p>
          <a:p>
            <a:pPr algn="just"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kategória 100 000 felett 150 000 helyett 100%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5" y="-18247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792087"/>
          </a:xfrm>
        </p:spPr>
        <p:txBody>
          <a:bodyPr>
            <a:noAutofit/>
          </a:bodyPr>
          <a:lstStyle/>
          <a:p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- Teljesítési adatokhoz kapcsolódó korrekciós támogatás -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2017. évhez hasonlóan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I.1. pont szerinti támogatás megállapítását követően az előirányzat e törvény szerinti összege lehetőséget ad rá, 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évi országosan összesített beszámolók és 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évi adóerő-képesség alapján a helyi önkormányzatokért felelős miniszter és az államháztartásért felelős miniszter (e pont alkalmazásában a továbbiakban együtt: miniszterek)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december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22-éig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közösen dönthetnek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korrekciós támogatás nyújtásáról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következők szerint.</a:t>
            </a:r>
          </a:p>
          <a:p>
            <a:pPr algn="just"/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 támogatás állapítható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 az I.1.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 </a:t>
            </a:r>
            <a:r>
              <a:rPr 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-bd</a:t>
            </a:r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pontok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szerinti feladatokra abban az esetben, ha 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évi országosan összesített beszámolók alapján a települési önkormányzatok országosan összesített nettó kiadása az alaptámogatások országosan összesített összegét meghaladja. Ebben az esetben a miniszterek a korrekciós támogatás fajlagos összegének megállapítására jogosultak.</a:t>
            </a:r>
          </a:p>
          <a:p>
            <a:pPr algn="just"/>
            <a:r>
              <a:rPr 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évi adóerő-képesség ismeretében a miniszterek az V. pont szerinti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kategóriák és támogatáscsökkentési és kiegészítési mértékek módosítására jogosultak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amely egyetlen kategóriát sem érinthet hátrányosan.</a:t>
            </a:r>
          </a:p>
          <a:p>
            <a:pPr algn="just"/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fajlagos összegeket, valamint a támogatáscsökkentési és kiegészítési mértékeket úgy kell megállapítani, hogy az előirányzat a korrekciós támogatás biztosításával se lépje túl a törvényi előirányzatot.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5232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6"/>
          </a:xfrm>
        </p:spPr>
        <p:txBody>
          <a:bodyPr>
            <a:noAutofit/>
          </a:bodyPr>
          <a:lstStyle/>
          <a:p>
            <a:r>
              <a:rPr lang="hu-HU" sz="2000" dirty="0" smtClean="0">
                <a:latin typeface="Book Antiqua" pitchFamily="18" charset="0"/>
                <a:cs typeface="Times New Roman" pitchFamily="18" charset="0"/>
              </a:rPr>
              <a:t>Költségvetési támogatások - felmérések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1800" u="sng" dirty="0" smtClean="0">
                <a:latin typeface="Times New Roman" pitchFamily="18" charset="0"/>
                <a:cs typeface="Times New Roman" pitchFamily="18" charset="0"/>
              </a:rPr>
              <a:t>Költségvetési támogatások meghatározásához: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2018. évi megalapozó felmérés az ebr42 rendszerben szolgáltatott adatok alapján novemberben várható.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A felmérés alapján megállapított támogatási összegek önkormányzatonként az ebr42 rendszerben január elején megtalálható.</a:t>
            </a:r>
          </a:p>
          <a:p>
            <a:pPr marL="0" indent="0" algn="just">
              <a:buNone/>
            </a:pPr>
            <a:endParaRPr lang="hu-HU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hu-HU" sz="1800" u="sng" dirty="0" smtClean="0">
                <a:latin typeface="Times New Roman" pitchFamily="18" charset="0"/>
                <a:cs typeface="Times New Roman" pitchFamily="18" charset="0"/>
              </a:rPr>
              <a:t>Kiegészítő felmérés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– ???</a:t>
            </a:r>
          </a:p>
          <a:p>
            <a:pPr marL="0" indent="0" algn="just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1800" u="sng" dirty="0" smtClean="0">
                <a:latin typeface="Times New Roman" pitchFamily="18" charset="0"/>
                <a:cs typeface="Times New Roman" pitchFamily="18" charset="0"/>
              </a:rPr>
              <a:t>Költségvetési támogatások évközi módosítása:</a:t>
            </a:r>
          </a:p>
          <a:p>
            <a:pPr marL="0" indent="0" algn="just"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Ebr42 rendszeren keresztül 2018. évben szintén 2 alkalommal:</a:t>
            </a:r>
          </a:p>
          <a:p>
            <a:pPr marL="0" indent="0" algn="just">
              <a:buNone/>
            </a:pPr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2018. május 15.</a:t>
            </a:r>
          </a:p>
          <a:p>
            <a:pPr marL="0" indent="0" algn="just">
              <a:buNone/>
            </a:pPr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2018. október 5.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8523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hu-HU" sz="2000" dirty="0" smtClean="0">
                <a:latin typeface="Book Antiqua" pitchFamily="18" charset="0"/>
              </a:rPr>
              <a:t>A helyi önkormányzatok kiegészítő támogatásai</a:t>
            </a:r>
            <a:br>
              <a:rPr lang="hu-HU" sz="2000" dirty="0" smtClean="0">
                <a:latin typeface="Book Antiqua" pitchFamily="18" charset="0"/>
              </a:rPr>
            </a:br>
            <a:r>
              <a:rPr lang="hu-HU" sz="2000" i="1" dirty="0" smtClean="0">
                <a:latin typeface="Book Antiqua" pitchFamily="18" charset="0"/>
              </a:rPr>
              <a:t>I. Helyi önkormányzatok működési célú költségvetési támogatása </a:t>
            </a:r>
            <a:endParaRPr lang="hu-HU" sz="2000" i="1" dirty="0">
              <a:latin typeface="Book Antiqua" pitchFamily="18" charset="0"/>
            </a:endParaRPr>
          </a:p>
        </p:txBody>
      </p:sp>
      <p:graphicFrame>
        <p:nvGraphicFramePr>
          <p:cNvPr id="13" name="Tartalom helye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40181"/>
              </p:ext>
            </p:extLst>
          </p:nvPr>
        </p:nvGraphicFramePr>
        <p:xfrm>
          <a:off x="395536" y="1362470"/>
          <a:ext cx="4038600" cy="413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8276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2017. év</a:t>
                      </a:r>
                      <a:endParaRPr lang="hu-HU" dirty="0"/>
                    </a:p>
                  </a:txBody>
                  <a:tcPr/>
                </a:tc>
              </a:tr>
              <a:tr h="38276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1.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Lakossági </a:t>
                      </a:r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víz- és csatornaszolgáltatás támogatása</a:t>
                      </a:r>
                    </a:p>
                  </a:txBody>
                  <a:tcPr marL="9525" marR="9525" marT="9525" marB="0" anchor="ctr"/>
                </a:tc>
              </a:tr>
              <a:tr h="38735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2.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kéményseprő-ipari közszolgáltatás helyi önkormányzat általi ellátásának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8735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3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 Megyei Jogú Város Önkormányzat kulturális feladatainak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8735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4.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kötelezően ellátandó helyi közösségi közlekedési feladat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8735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5. A települési önkormányzatok helyi közösségi közlekedésének támogatása</a:t>
                      </a:r>
                    </a:p>
                  </a:txBody>
                  <a:tcPr marL="9525" marR="9525" marT="9525" marB="0" anchor="ctr"/>
                </a:tc>
              </a:tr>
              <a:tr h="38276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6. Önkormányzati adatszolgáltatások minőségének javítása</a:t>
                      </a:r>
                    </a:p>
                  </a:txBody>
                  <a:tcPr marL="9525" marR="9525" marT="9525" marB="0" anchor="ctr"/>
                </a:tc>
              </a:tr>
              <a:tr h="38276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7. Megyei önkormányzatok rendkívüli támogatása</a:t>
                      </a:r>
                    </a:p>
                  </a:txBody>
                  <a:tcPr marL="9525" marR="9525" marT="9525" marB="0" anchor="ctr"/>
                </a:tc>
              </a:tr>
              <a:tr h="66522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nem közművel összegyűjtött háztartási szennyvíz ideiglenes begyűjtésére kijelölt közérdekű közszolgáltató meg nem térülő költségeinek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8735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9.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települési önkormányzatok szociális célú tüzelőanyag vásárlásához kapcsolódó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Tartalom helye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0298838"/>
              </p:ext>
            </p:extLst>
          </p:nvPr>
        </p:nvGraphicFramePr>
        <p:xfrm>
          <a:off x="4572000" y="1340768"/>
          <a:ext cx="4038600" cy="4484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5665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2018. év</a:t>
                      </a:r>
                      <a:endParaRPr lang="hu-HU" b="1" dirty="0"/>
                    </a:p>
                  </a:txBody>
                  <a:tcPr/>
                </a:tc>
              </a:tr>
              <a:tr h="3124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1.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Lakossági </a:t>
                      </a:r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víz- és csatornaszolgáltatás támogatása</a:t>
                      </a:r>
                    </a:p>
                  </a:txBody>
                  <a:tcPr marL="9525" marR="9525" marT="9525" marB="0" anchor="ctr"/>
                </a:tc>
              </a:tr>
              <a:tr h="36593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2.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kéményseprő-ipari közszolgáltatás helyi önkormányzat általi ellátásának támogatása</a:t>
                      </a:r>
                      <a:endParaRPr lang="hu-HU" sz="1200" b="0" i="0" u="none" strike="noStrike" dirty="0" smtClean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6593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3.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Pécs Megyei Jogú Város Önkormányzat kulturális feladatainak támogatása</a:t>
                      </a:r>
                      <a:endParaRPr lang="hu-HU" sz="1200" b="0" i="0" u="none" strike="noStrike" dirty="0" smtClean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6593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4. A kötelezően ellátandó helyi közösségi közlekedési feladatok támogatása</a:t>
                      </a:r>
                    </a:p>
                  </a:txBody>
                  <a:tcPr marL="9525" marR="9525" marT="9525" marB="0" anchor="ctr"/>
                </a:tc>
              </a:tr>
              <a:tr h="36593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5. A települési önkormányzatok helyi közösségi közlekedésének támogatása</a:t>
                      </a:r>
                    </a:p>
                  </a:txBody>
                  <a:tcPr marL="9525" marR="9525" marT="9525" marB="0" anchor="ctr"/>
                </a:tc>
              </a:tr>
              <a:tr h="2618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6. </a:t>
                      </a:r>
                      <a:r>
                        <a:rPr lang="hu-HU" sz="12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Jó adatszolgáltató önkormányzatok támogatása</a:t>
                      </a:r>
                      <a:endParaRPr lang="hu-HU" sz="1200" b="0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050" b="0" dirty="0" smtClean="0"/>
                        <a:t>7. Megyei önkormányzatok rendkívüli támogatása</a:t>
                      </a:r>
                      <a:endParaRPr lang="hu-HU" sz="1050" b="0" dirty="0"/>
                    </a:p>
                  </a:txBody>
                  <a:tcPr/>
                </a:tc>
              </a:tr>
              <a:tr h="6241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8 .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nem közművel összegyűjtött háztartási szennyvíz ideiglenes begyűjtésére kijelölt közérdekű közszolgáltató meg nem térülő költségeinek támogatása</a:t>
                      </a:r>
                      <a:endParaRPr lang="hu-HU" b="0" dirty="0"/>
                    </a:p>
                  </a:txBody>
                  <a:tcPr/>
                </a:tc>
              </a:tr>
              <a:tr h="4458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hu-H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települési önkormányzatok szociális célú tüzelőanyag vásárlásához kapcsolódó támogatása</a:t>
                      </a:r>
                      <a:endParaRPr lang="hu-HU" sz="1200" b="0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8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Önkormányzatok rendkívüli támogatása</a:t>
                      </a:r>
                    </a:p>
                  </a:txBody>
                  <a:tcPr/>
                </a:tc>
              </a:tr>
              <a:tr h="349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Önkormányzati elszámolások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26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/>
          </a:bodyPr>
          <a:lstStyle/>
          <a:p>
            <a:r>
              <a:rPr lang="hu-HU" sz="2000" dirty="0" smtClean="0">
                <a:latin typeface="Book Antiqua" pitchFamily="18" charset="0"/>
              </a:rPr>
              <a:t>A helyi önkormányzatok kiegészítő támogatásai </a:t>
            </a:r>
            <a:br>
              <a:rPr lang="hu-HU" sz="2000" dirty="0" smtClean="0">
                <a:latin typeface="Book Antiqua" pitchFamily="18" charset="0"/>
              </a:rPr>
            </a:br>
            <a:r>
              <a:rPr lang="hu-HU" sz="2000" i="1" dirty="0" smtClean="0">
                <a:latin typeface="Book Antiqua" pitchFamily="18" charset="0"/>
              </a:rPr>
              <a:t>II. Helyi önkormányzatok felhalmozási célú költségvetési támogatása </a:t>
            </a:r>
            <a:endParaRPr lang="hu-HU" sz="2000" i="1" dirty="0">
              <a:latin typeface="Book Antiqua" pitchFamily="18" charset="0"/>
            </a:endParaRPr>
          </a:p>
        </p:txBody>
      </p:sp>
      <p:graphicFrame>
        <p:nvGraphicFramePr>
          <p:cNvPr id="13" name="Tartalom helye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7602618"/>
              </p:ext>
            </p:extLst>
          </p:nvPr>
        </p:nvGraphicFramePr>
        <p:xfrm>
          <a:off x="457200" y="1600200"/>
          <a:ext cx="4038600" cy="3721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2017. év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1. Kompok, révek fenntartásának, felújításának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2.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Önkormányzati feladatellátást szolgáló fejlesztések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3.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Óvodai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 kapacitásbővítést célzó beruházások 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4.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Közművelődési érdekeltségnövelő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 támogatás, muzeális intézmények szakmai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5. Ózdi martinsalak felhasználása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 miatt kárt szenvedett lakóépületek tulajdonosainak kártalanítása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6. Önkormányzati étkeztetési fejlesztések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7. Pannon Park beruházási projekt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8. Hermina garázs beruházás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9. Veszprém Aréna építési beruházásával összefüggő tőke- és kamattörlesztő-részletek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 átvállalása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Tartalom helye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8749669"/>
              </p:ext>
            </p:extLst>
          </p:nvPr>
        </p:nvGraphicFramePr>
        <p:xfrm>
          <a:off x="4648200" y="1600200"/>
          <a:ext cx="4038600" cy="377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2018. év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1.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Kompok, révek fenntartásának, felújításának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2.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Önkormányzati feladatellátást szolgáló fejlesztések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3. Önkormányzati étkeztetési fejlesztések támogatása 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4. Közművelődési érdekeltségnövelő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 támogatás, muzeális intézmények szakmai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5. Ózdi martinsalak felhasználása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 miatt kárt szenvedett lakóépületek tulajdonosainak kártalanítása</a:t>
                      </a:r>
                      <a:endParaRPr lang="hu-HU" sz="1200" b="0" i="0" u="none" strike="noStrike" dirty="0" smtClean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6. Mini bölcsődei férőhelyek kialakításának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7. Pannon Park beruházási projekt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  <a:t>8. Békásmegyeri vásárcsarnok építése</a:t>
                      </a:r>
                      <a:endParaRPr lang="hu-HU" sz="1200" b="0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 smtClean="0">
                          <a:latin typeface="Arial Narrow" panose="020B0606020202030204" pitchFamily="34" charset="0"/>
                        </a:rPr>
                        <a:t>9. </a:t>
                      </a: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Veszprém Aréna építési beruházásával összefüggő tőke- és kamattörlesztő-részletek</a:t>
                      </a:r>
                      <a:r>
                        <a:rPr lang="hu-HU" sz="1100" b="0" i="0" u="none" strike="noStrike" baseline="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 átvállalása</a:t>
                      </a:r>
                      <a:endParaRPr lang="hu-HU" sz="1100" b="0" i="0" u="none" strike="noStrike" dirty="0" smtClean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27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9144000" cy="6858000"/>
          </a:xfrm>
          <a:prstGeom prst="rect">
            <a:avLst/>
          </a:prstGeom>
        </p:spPr>
      </p:pic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r>
              <a:rPr lang="hu-HU" sz="2000" dirty="0" smtClean="0">
                <a:latin typeface="Book Antiqua" pitchFamily="18" charset="0"/>
              </a:rPr>
              <a:t>A helyi önkormányzatok kiegészítő támogatásai </a:t>
            </a:r>
            <a:br>
              <a:rPr lang="hu-HU" sz="2000" dirty="0" smtClean="0">
                <a:latin typeface="Book Antiqua" pitchFamily="18" charset="0"/>
              </a:rPr>
            </a:br>
            <a:r>
              <a:rPr lang="hu-HU" sz="2000" i="1" dirty="0" smtClean="0">
                <a:latin typeface="Book Antiqua" pitchFamily="18" charset="0"/>
              </a:rPr>
              <a:t>II. Helyi önkormányzatok felhalmozási célú költségvetési támogatása </a:t>
            </a:r>
            <a:endParaRPr lang="hu-HU" sz="2000" i="1" dirty="0"/>
          </a:p>
        </p:txBody>
      </p:sp>
      <p:graphicFrame>
        <p:nvGraphicFramePr>
          <p:cNvPr id="12" name="Tartalom helye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22785843"/>
              </p:ext>
            </p:extLst>
          </p:nvPr>
        </p:nvGraphicFramePr>
        <p:xfrm>
          <a:off x="467544" y="1556792"/>
          <a:ext cx="4038600" cy="346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250147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2017. év</a:t>
                      </a:r>
                      <a:endParaRPr lang="hu-HU" dirty="0"/>
                    </a:p>
                  </a:txBody>
                  <a:tcPr/>
                </a:tc>
              </a:tr>
              <a:tr h="36966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10. Normafa Park kiemelt beruházás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40442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11. Mini bölcsődei férőhelyek kialakításának támogatása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69662">
                <a:tc>
                  <a:txBody>
                    <a:bodyPr/>
                    <a:lstStyle/>
                    <a:p>
                      <a:r>
                        <a:rPr lang="hu-HU" sz="11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Kistelepülési önkormányzatok alacsony összegű fejlesztéseinek támogatása</a:t>
                      </a:r>
                      <a:endParaRPr lang="hu-HU" sz="1200" b="0" i="0" u="none" strike="noStrike" dirty="0">
                        <a:solidFill>
                          <a:schemeClr val="bg1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69662">
                <a:tc>
                  <a:txBody>
                    <a:bodyPr/>
                    <a:lstStyle/>
                    <a:p>
                      <a:r>
                        <a:rPr lang="hu-HU" sz="11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</a:t>
                      </a:r>
                      <a:r>
                        <a:rPr lang="hu-HU" sz="1100" b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Pestszentimrei</a:t>
                      </a:r>
                      <a:r>
                        <a:rPr lang="hu-HU" sz="11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gyermekorvosi rendelő kialakításának támogatása</a:t>
                      </a:r>
                    </a:p>
                  </a:txBody>
                  <a:tcPr marL="9525" marR="9525" marT="9525" marB="0" anchor="ctr"/>
                </a:tc>
              </a:tr>
              <a:tr h="369662">
                <a:tc>
                  <a:txBody>
                    <a:bodyPr/>
                    <a:lstStyle/>
                    <a:p>
                      <a:r>
                        <a:rPr lang="hu-HU" sz="11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Helyi érdekű települési fejlesztések</a:t>
                      </a:r>
                    </a:p>
                  </a:txBody>
                  <a:tcPr marL="9525" marR="9525" marT="9525" marB="0" anchor="ctr"/>
                </a:tc>
              </a:tr>
              <a:tr h="4044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III. Önkormányzatok rendkívüli támogatása</a:t>
                      </a:r>
                    </a:p>
                  </a:txBody>
                  <a:tcPr marL="9525" marR="9525" marT="9525" marB="0" anchor="ctr"/>
                </a:tc>
              </a:tr>
              <a:tr h="4044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kern="12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IV. Önkormányzati elszámolások</a:t>
                      </a:r>
                    </a:p>
                  </a:txBody>
                  <a:tcPr marL="9525" marR="9525" marT="9525" marB="0" anchor="ctr"/>
                </a:tc>
              </a:tr>
              <a:tr h="4044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V. Vis maior támogatás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Tartalom helye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0489558"/>
              </p:ext>
            </p:extLst>
          </p:nvPr>
        </p:nvGraphicFramePr>
        <p:xfrm>
          <a:off x="4679504" y="1484783"/>
          <a:ext cx="4038600" cy="35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41603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2018. Év</a:t>
                      </a:r>
                    </a:p>
                  </a:txBody>
                  <a:tcPr/>
                </a:tc>
              </a:tr>
              <a:tr h="37105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10. Normafa Park kiemelt beruházás támogatása</a:t>
                      </a:r>
                    </a:p>
                  </a:txBody>
                  <a:tcPr marL="9525" marR="9525" marT="9525" marB="0" anchor="ctr"/>
                </a:tc>
              </a:tr>
              <a:tr h="37105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  <a:t>11. Normafa Park történelmi sportterület megvalósításának támogatása</a:t>
                      </a:r>
                      <a:endParaRPr lang="hu-HU" sz="1200" b="0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42687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FF0000"/>
                          </a:solidFill>
                          <a:latin typeface="Arial Narrow"/>
                        </a:rPr>
                        <a:t>12. A 2015. évi Milánói Világkiállítás magyar pavilonjának újjáépítése Karcagon</a:t>
                      </a:r>
                      <a:endParaRPr lang="hu-HU" sz="1200" b="0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77357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Kistarcsai Emlékhely és Könyvtár létrehozása a kommunista diktatúra idején internáló- és kényszermunkatáborként, illetve hadifogolytáborként működtetett létesítmények egykori helyszínén</a:t>
                      </a:r>
                    </a:p>
                  </a:txBody>
                  <a:tcPr marL="9525" marR="9525" marT="9525" marB="0" anchor="ctr"/>
                </a:tc>
              </a:tr>
              <a:tr h="37105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A Blaha Lujza tér rendezésének támogatása</a:t>
                      </a:r>
                      <a:endParaRPr lang="hu-HU" sz="1100" b="0" i="0" u="none" strike="noStrike" dirty="0">
                        <a:solidFill>
                          <a:srgbClr val="FF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9936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Hermina garázs beruházás támogatása</a:t>
                      </a:r>
                    </a:p>
                  </a:txBody>
                  <a:tcPr marL="9525" marR="9525" marT="9525" marB="0" anchor="ctr"/>
                </a:tc>
              </a:tr>
              <a:tr h="39936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III. Vis maior támogatás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28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Autofit/>
          </a:bodyPr>
          <a:lstStyle/>
          <a:p>
            <a:r>
              <a:rPr lang="hu-HU" sz="1600" dirty="0" smtClean="0">
                <a:latin typeface="Book Antiqua" pitchFamily="18" charset="0"/>
              </a:rPr>
              <a:t/>
            </a:r>
            <a:br>
              <a:rPr lang="hu-HU" sz="1600" dirty="0" smtClean="0">
                <a:latin typeface="Book Antiqua" pitchFamily="18" charset="0"/>
              </a:rPr>
            </a:br>
            <a:r>
              <a:rPr lang="hu-HU" sz="1800" b="1" dirty="0">
                <a:latin typeface="Book Antiqua" pitchFamily="18" charset="0"/>
              </a:rPr>
              <a:t>A nemzetiségi önkormányzatok támogatásai</a:t>
            </a:r>
            <a:endParaRPr lang="en-US" sz="1800" b="1" dirty="0">
              <a:latin typeface="Book Antiqua" pitchFamily="18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Települési és területi nemzetiségi önkormányzatok támogatása</a:t>
            </a:r>
          </a:p>
          <a:p>
            <a:pPr>
              <a:buAutoNum type="arabicPeriod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Működési támogatás	391 000Ft/év 	50fő felett 2x </a:t>
            </a:r>
          </a:p>
          <a:p>
            <a:pPr>
              <a:buAutoNum type="arabicPeriod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Feladatalapú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 – 2018. április 15-ig kerül közzétételre a </a:t>
            </a:r>
            <a:r>
              <a:rPr 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támogatás összege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Országos nemzetiségi önkormányzatok, az általuk fenntartott intézmények és a nemzetiségi média támogatása</a:t>
            </a:r>
            <a:endParaRPr lang="hu-H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29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648071"/>
          </a:xfrm>
        </p:spPr>
        <p:txBody>
          <a:bodyPr>
            <a:noAutofit/>
          </a:bodyPr>
          <a:lstStyle/>
          <a:p>
            <a:r>
              <a:rPr lang="hu-HU" sz="2000" dirty="0" smtClean="0">
                <a:latin typeface="Book Antiqua" pitchFamily="18" charset="0"/>
                <a:cs typeface="Times New Roman" pitchFamily="18" charset="0"/>
              </a:rPr>
              <a:t>- A </a:t>
            </a:r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működés általános támogatásai -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4"/>
          </a:xfrm>
        </p:spPr>
        <p:txBody>
          <a:bodyPr>
            <a:noAutofit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1. A települési önkormányzatok működésének támogatása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Önkormányzati hivatal működésének támogatása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Kiegészítő szabályok – táblázat módosult??? Nem – Következő dia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 startAt="2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Településüzemeltetés jogcímeinek támogatása (zöldterület, közvilágítás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, köztemető,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közutak)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 startAt="2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Egyéb kötelező feladatok támogatása </a:t>
            </a:r>
            <a:endParaRPr lang="hu-H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 startAt="2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Lakott külterülettel kapcsolatos feladatok támogatása</a:t>
            </a:r>
            <a:endParaRPr lang="hu-HU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 startAt="2"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Üdülőhelyi feladatok támogatása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FONTOS!  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Központi Statisztikai (OSAP) adatszolgáltatás alapján és a nettó kiadások figyelembe vételével történő feladat finanszírozás 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Szakfeladatra történő év közbeni könyvelés elvárása</a:t>
            </a:r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>
            <a:normAutofit/>
          </a:bodyPr>
          <a:lstStyle/>
          <a:p>
            <a:pPr algn="ctr"/>
            <a:r>
              <a:rPr lang="hu-HU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ahi.cso</a:t>
            </a:r>
            <a:r>
              <a:rPr lang="hu-H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hu-HU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allamkincstar.gov.hu</a:t>
            </a:r>
            <a:endParaRPr lang="hu-HU" sz="2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722313" y="2420889"/>
            <a:ext cx="7772400" cy="792087"/>
          </a:xfrm>
        </p:spPr>
        <p:txBody>
          <a:bodyPr>
            <a:noAutofit/>
          </a:bodyPr>
          <a:lstStyle/>
          <a:p>
            <a:pPr algn="ctr"/>
            <a:r>
              <a:rPr lang="hu-H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További kérdéseiket az alábbi e-mail címre kérjük megküldeni</a:t>
            </a:r>
            <a:endParaRPr lang="hu-H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30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5268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Cím 9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880320"/>
          </a:xfrm>
        </p:spPr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Köszönöm megtisztelő figyelmüket!</a:t>
            </a:r>
            <a:endParaRPr lang="hu-HU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3BCD2-06B7-42BA-8C82-CB1C1E5C6D18}" type="slidenum">
              <a:rPr lang="hu-HU" smtClean="0"/>
              <a:pPr/>
              <a:t>31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648071"/>
          </a:xfrm>
        </p:spPr>
        <p:txBody>
          <a:bodyPr>
            <a:noAutofit/>
          </a:bodyPr>
          <a:lstStyle/>
          <a:p>
            <a:pPr algn="l"/>
            <a:r>
              <a:rPr lang="hu-H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 szabályok 3a) 		Számított </a:t>
            </a:r>
            <a:r>
              <a:rPr lang="hu-H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alaplétszám: </a:t>
            </a:r>
            <a:br>
              <a:rPr lang="hu-H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SZAL </a:t>
            </a:r>
            <a:r>
              <a:rPr lang="hu-H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 + (ÖL - a)/(b - a) * (d - c), két tizedesre kerekítve</a:t>
            </a:r>
            <a:br>
              <a:rPr lang="hu-H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51127"/>
              </p:ext>
            </p:extLst>
          </p:nvPr>
        </p:nvGraphicFramePr>
        <p:xfrm>
          <a:off x="250825" y="1018540"/>
          <a:ext cx="864235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/>
                <a:gridCol w="1728470"/>
                <a:gridCol w="1728470"/>
                <a:gridCol w="1728470"/>
                <a:gridCol w="1728470"/>
              </a:tblGrid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Lakosságszám alsó és felső határa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Elismert köztisztviselői létszám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minimum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maximum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d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A.</a:t>
                      </a: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Községek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A.l.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000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3 000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A.2.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001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A.3.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001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11 000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B.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Városok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B.l.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085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5 000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B.2.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5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10 000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B.3.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10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20 000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B.4.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20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001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34 900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B.5.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34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901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43 700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355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8435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92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1"/>
            <a:ext cx="8640960" cy="792088"/>
          </a:xfrm>
        </p:spPr>
        <p:txBody>
          <a:bodyPr>
            <a:noAutofit/>
          </a:bodyPr>
          <a:lstStyle/>
          <a:p>
            <a:r>
              <a:rPr lang="hu-HU" sz="2000" dirty="0">
                <a:latin typeface="Book Antiqua" pitchFamily="18" charset="0"/>
                <a:cs typeface="Times New Roman" pitchFamily="18" charset="0"/>
              </a:rPr>
              <a:t>- A </a:t>
            </a:r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működés általános </a:t>
            </a:r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támogatás 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alábbi jogcímek vonatkozásában nem történt változás: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 Nem közművel összegyűjtött háztartási szennyvíz ártalmatlanítása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 Határátkelőhelyek fenntartásának támogatása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4. Megyei önkormányzatok feladatainak támogatása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5. A 2017. évről áthúzódó bérkompenzáció támogatása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Módosul: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6. A településképi arculati kézikönyv elkészítésének támogatása helyére új 	pontként jelentkezik a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Polgármesteri illetmény támogatása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Lényegében a 1264/2017. (V.29.) </a:t>
            </a:r>
            <a:r>
              <a:rPr 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határozat került a 2018. évi </a:t>
            </a:r>
            <a:r>
              <a:rPr 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Kvtv-be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beemelésre. Finanszírozás a nettófinanszírozás keretében.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Fontos: Csak 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január-december hónapokban kifizetendő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polgármesteri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illetmény és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tiszteletdíj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annak szociális hozzájárulási adójához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használható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fel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0987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05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5"/>
          </a:xfrm>
        </p:spPr>
        <p:txBody>
          <a:bodyPr>
            <a:noAutofit/>
          </a:bodyPr>
          <a:lstStyle/>
          <a:p>
            <a:r>
              <a:rPr lang="hu-HU" sz="2000" dirty="0">
                <a:latin typeface="Book Antiqua" pitchFamily="18" charset="0"/>
                <a:cs typeface="Times New Roman" pitchFamily="18" charset="0"/>
              </a:rPr>
              <a:t>- Egyes k</a:t>
            </a:r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öznevelési feladatok támogatása  </a:t>
            </a:r>
            <a:r>
              <a:rPr lang="hu-HU" sz="2800" i="1" dirty="0">
                <a:latin typeface="Book Antiqua" pitchFamily="18" charset="0"/>
                <a:cs typeface="Times New Roman" pitchFamily="18" charset="0"/>
              </a:rPr>
              <a:t>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464496"/>
          </a:xfrm>
        </p:spPr>
        <p:txBody>
          <a:bodyPr>
            <a:normAutofit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Óvodapedagógusok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és az óvodapedagógusok nevelő munkáját közvetlenül segítők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bértámogatása – fajlagos összeg változott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létszám meghatározás pontosítása – teljes munkaidőre átszámított!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6</a:t>
            </a:fld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9912"/>
              </p:ext>
            </p:extLst>
          </p:nvPr>
        </p:nvGraphicFramePr>
        <p:xfrm>
          <a:off x="479884" y="2708920"/>
          <a:ext cx="818423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116"/>
                <a:gridCol w="4092116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ÓVODAPEDAGÓGUSOK ÁTLAGBÉRÉNEK ÉS KÖZTERHEINEK </a:t>
                      </a:r>
                      <a:r>
                        <a:rPr lang="hu-HU" sz="1200" strike="sng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200" strike="sng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ELISMERT ÖSSZEGE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4 469 000-ról 4 419 000 forint/számított létszám/év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ÓVODAPEDAGÓGUSOK NEVELŐMUNKÁJÁT KÖZVETLENÜL SEGÍTŐK ÁTLAGBÉRÉNEK ÉS KÖZTERHEINEK ELISMERT ÖSSZEGE: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1 800 000-ről 2 205 000 forint/ számított létszám/év</a:t>
                      </a:r>
                      <a:endParaRPr lang="hu-H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05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5"/>
          </a:xfrm>
        </p:spPr>
        <p:txBody>
          <a:bodyPr>
            <a:noAutofit/>
          </a:bodyPr>
          <a:lstStyle/>
          <a:p>
            <a:r>
              <a:rPr lang="hu-HU" sz="2000" dirty="0">
                <a:latin typeface="Book Antiqua" pitchFamily="18" charset="0"/>
                <a:cs typeface="Times New Roman" pitchFamily="18" charset="0"/>
              </a:rPr>
              <a:t>- Egyes k</a:t>
            </a:r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öznevelési feladatok támogatása  </a:t>
            </a:r>
            <a:r>
              <a:rPr lang="hu-HU" sz="2800" i="1" dirty="0">
                <a:latin typeface="Book Antiqua" pitchFamily="18" charset="0"/>
                <a:cs typeface="Times New Roman" pitchFamily="18" charset="0"/>
              </a:rPr>
              <a:t>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464496"/>
          </a:xfrm>
        </p:spPr>
        <p:txBody>
          <a:bodyPr>
            <a:normAutofit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2. Óvodaműködtetési támogatás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Óvodaműködtetési alaptámogatás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(81 700 Ft/fő/év) fajlagos összeg változott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Kiegészítő támogatás az óvodaműködtetési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feladatokhoz – fajlagos 	megállapítása 2017. december 22-ig 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Társulás általfenntartott óvodába bejáró gyermekek utaztatásának támogatása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Kiegészítő támogatás az óvodapedagógusok és a pedagógus szakképzettséggel rendelkező segítők minősítéséből adódó többletkiadásokhoz – fajlagos összeg változott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6013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805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864095"/>
          </a:xfrm>
        </p:spPr>
        <p:txBody>
          <a:bodyPr>
            <a:noAutofit/>
          </a:bodyPr>
          <a:lstStyle/>
          <a:p>
            <a:r>
              <a:rPr lang="hu-HU" sz="2000" dirty="0">
                <a:latin typeface="Book Antiqua" pitchFamily="18" charset="0"/>
                <a:cs typeface="Times New Roman" pitchFamily="18" charset="0"/>
              </a:rPr>
              <a:t>- Egyes k</a:t>
            </a:r>
            <a:r>
              <a:rPr lang="hu-HU" sz="2000" i="1" dirty="0">
                <a:latin typeface="Book Antiqua" pitchFamily="18" charset="0"/>
                <a:cs typeface="Times New Roman" pitchFamily="18" charset="0"/>
              </a:rPr>
              <a:t>öznevelési feladatok támogatása  </a:t>
            </a:r>
            <a:r>
              <a:rPr lang="hu-HU" sz="2800" i="1" dirty="0">
                <a:latin typeface="Book Antiqua" pitchFamily="18" charset="0"/>
                <a:cs typeface="Times New Roman" pitchFamily="18" charset="0"/>
              </a:rPr>
              <a:t>-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4464496"/>
          </a:xfrm>
        </p:spPr>
        <p:txBody>
          <a:bodyPr>
            <a:normAutofit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Alapfokozatú végzettségű óvodapedagógusok, pedagógus szakképzettséggel rendelkező segítők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Mesterfokozatú végzettségű óvodapedagógusok, pedagógus szakképzettséggel rendelkező segítők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8</a:t>
            </a:fld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56359"/>
              </p:ext>
            </p:extLst>
          </p:nvPr>
        </p:nvGraphicFramePr>
        <p:xfrm>
          <a:off x="503548" y="2060848"/>
          <a:ext cx="8136904" cy="1584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859213">
                <a:tc>
                  <a:txBody>
                    <a:bodyPr/>
                    <a:lstStyle/>
                    <a:p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PEDAGÓGUS II. KATEGÓRIÁBA SOROLT </a:t>
                      </a:r>
                      <a:r>
                        <a:rPr lang="hu-H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ÓVODAPEDAGÓGUSOK, PEDAGÓGUS </a:t>
                      </a:r>
                      <a:r>
                        <a:rPr lang="hu-H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SZAKKÉPZETTSÉGGEL RENDELKEZŐ SEGÍTŐK </a:t>
                      </a:r>
                      <a:r>
                        <a:rPr lang="hu-H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200" b="1" u="sng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KIEGÉSZÍTŐ TÁMOGATÁSA:</a:t>
                      </a:r>
                      <a:endParaRPr lang="hu-H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418 900-ról </a:t>
                      </a:r>
                      <a:r>
                        <a:rPr lang="hu-HU" sz="14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401 000 forint/fő/év</a:t>
                      </a:r>
                      <a:endParaRPr lang="hu-HU" sz="1400" u="none" dirty="0"/>
                    </a:p>
                  </a:txBody>
                  <a:tcPr/>
                </a:tc>
              </a:tr>
              <a:tr h="724962">
                <a:tc>
                  <a:txBody>
                    <a:bodyPr/>
                    <a:lstStyle/>
                    <a:p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MESTERPEDAGÓGUS, KUTATÓTANÁR </a:t>
                      </a:r>
                      <a:b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KATEGÓRIÁBA SOROLT ÓVODAPEDAGÓGUSOK </a:t>
                      </a:r>
                      <a:b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KIEGÉSZÍTŐ TÁMOGATÁSA</a:t>
                      </a:r>
                      <a:endParaRPr lang="hu-H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1 530 600-ról 1 463 000 forint/fő/év</a:t>
                      </a:r>
                      <a:endParaRPr lang="hu-H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361799"/>
              </p:ext>
            </p:extLst>
          </p:nvPr>
        </p:nvGraphicFramePr>
        <p:xfrm>
          <a:off x="431540" y="4149080"/>
          <a:ext cx="8280920" cy="167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944473">
                <a:tc>
                  <a:txBody>
                    <a:bodyPr/>
                    <a:lstStyle/>
                    <a:p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PEDAGÓGUS II. KATEGÓRIÁBA SOROLT </a:t>
                      </a:r>
                      <a:b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ÓVODAPEDAGÓGUSOK, PEDAGÓGUS </a:t>
                      </a:r>
                      <a:b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SZAKKÉPZETTSÉGGEL RENDELKEZŐ SEGÍTŐK </a:t>
                      </a:r>
                      <a:b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KIEGÉSZÍTŐ TÁMOGATÁSA</a:t>
                      </a:r>
                      <a:endParaRPr lang="hu-H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459 200-ról 439 000forint/fő/év</a:t>
                      </a:r>
                      <a:endParaRPr lang="hu-HU" sz="1400" dirty="0"/>
                    </a:p>
                  </a:txBody>
                  <a:tcPr/>
                </a:tc>
              </a:tr>
              <a:tr h="734591">
                <a:tc>
                  <a:txBody>
                    <a:bodyPr/>
                    <a:lstStyle/>
                    <a:p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MESTERPEDAGÓGUS, KUTATÓTANÁR </a:t>
                      </a:r>
                      <a:b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KATEGÓRIÁBA SOROLT ÓVODAPEDAGÓGUSOK </a:t>
                      </a:r>
                      <a:b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hu-H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KIEGÉSZÍTŐ TÁMOGATÁSA</a:t>
                      </a:r>
                      <a:endParaRPr lang="hu-H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1 684 800-ról 1 611</a:t>
                      </a:r>
                      <a:r>
                        <a:rPr lang="hu-HU" sz="1400" baseline="0" dirty="0" smtClean="0"/>
                        <a:t> 000 forint/fő/év</a:t>
                      </a:r>
                      <a:endParaRPr lang="hu-H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57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640960" cy="936104"/>
          </a:xfrm>
        </p:spPr>
        <p:txBody>
          <a:bodyPr>
            <a:noAutofit/>
          </a:bodyPr>
          <a:lstStyle/>
          <a:p>
            <a:r>
              <a:rPr lang="hu-HU" sz="2000" i="1" dirty="0" smtClean="0">
                <a:latin typeface="Book Antiqua" pitchFamily="18" charset="0"/>
                <a:cs typeface="Times New Roman" pitchFamily="18" charset="0"/>
              </a:rPr>
              <a:t>- Szociális, gyermekjóléti és gyermekétkeztetési feladatok támogatása -</a:t>
            </a:r>
            <a:endParaRPr lang="en-US" sz="2000" i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8"/>
          </a:xfrm>
        </p:spPr>
        <p:txBody>
          <a:bodyPr>
            <a:normAutofit/>
          </a:bodyPr>
          <a:lstStyle/>
          <a:p>
            <a:pPr marL="5715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itchFamily="18" charset="0"/>
              </a:rPr>
              <a:t>Általános szabályként került meghatározásra a Kiegészítő szabályok 5. o) pontjában</a:t>
            </a:r>
          </a:p>
          <a:p>
            <a:pPr marL="0" indent="0">
              <a:buNone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pont szerinti támogatások</a:t>
            </a:r>
          </a:p>
          <a:p>
            <a:pPr marL="0" indent="0" algn="just">
              <a:buNone/>
            </a:pPr>
            <a:r>
              <a:rPr lang="hu-H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Szoctv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illetve a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Szoctv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132. § (1) és (2) bekezdései szerinti felhatalmazások alapján kiadott jogszabályokban, továbbá</a:t>
            </a:r>
          </a:p>
          <a:p>
            <a:pPr marL="0" indent="0" algn="just">
              <a:buNone/>
            </a:pPr>
            <a:r>
              <a:rPr lang="hu-H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Gyvt., illetve a Gyvt. 162. § (1) és (2) bekezdései szerinti felhatalmazások alapján kiadott jogszabályokban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foglalt </a:t>
            </a:r>
          </a:p>
          <a:p>
            <a:pPr marL="0" indent="0" algn="just">
              <a:buNone/>
            </a:pP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szakmai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feltételeknek megfelelően biztosított ellátás esetén vehetők igénybe.</a:t>
            </a:r>
          </a:p>
          <a:p>
            <a:pPr marL="457200" lvl="1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sz="1800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39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amkincstar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3991</TotalTime>
  <Words>2452</Words>
  <Application>Microsoft Office PowerPoint</Application>
  <PresentationFormat>Diavetítés a képernyőre (4:3 oldalarány)</PresentationFormat>
  <Paragraphs>438</Paragraphs>
  <Slides>31</Slides>
  <Notes>31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2" baseType="lpstr">
      <vt:lpstr>Office Theme</vt:lpstr>
      <vt:lpstr>          A helyi önkormányzatok 2018. évi költségvetése</vt:lpstr>
      <vt:lpstr>2018. évi költségvetési törvény önkormányzatokat érintő előírásai</vt:lpstr>
      <vt:lpstr>- A működés általános támogatásai -</vt:lpstr>
      <vt:lpstr>Kiegészítő szabályok 3a)   Számított alaplétszám:      SZAL = c + (ÖL - a)/(b - a) * (d - c), két tizedesre kerekítve </vt:lpstr>
      <vt:lpstr>- A működés általános támogatás -</vt:lpstr>
      <vt:lpstr>- Egyes köznevelési feladatok támogatása  -</vt:lpstr>
      <vt:lpstr>- Egyes köznevelési feladatok támogatása  -</vt:lpstr>
      <vt:lpstr>- Egyes köznevelési feladatok támogatása 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Szociális, gyermekjóléti és gyermekétkeztetési feladatok támogatása -</vt:lpstr>
      <vt:lpstr>- Kulturális feladatok támogatása -</vt:lpstr>
      <vt:lpstr>- Kulturális feladatok támogatása -</vt:lpstr>
      <vt:lpstr>- Kulturális feladatok támogatása -</vt:lpstr>
      <vt:lpstr>- Kulturális feladatok támogatása -</vt:lpstr>
      <vt:lpstr>- Beszámítás – Kiegészítés -</vt:lpstr>
      <vt:lpstr>- Teljesítési adatokhoz kapcsolódó korrekciós támogatás -</vt:lpstr>
      <vt:lpstr>Költségvetési támogatások - felmérések</vt:lpstr>
      <vt:lpstr>A helyi önkormányzatok kiegészítő támogatásai I. Helyi önkormányzatok működési célú költségvetési támogatása </vt:lpstr>
      <vt:lpstr>A helyi önkormányzatok kiegészítő támogatásai  II. Helyi önkormányzatok felhalmozási célú költségvetési támogatása </vt:lpstr>
      <vt:lpstr>A helyi önkormányzatok kiegészítő támogatásai  II. Helyi önkormányzatok felhalmozási célú költségvetési támogatása </vt:lpstr>
      <vt:lpstr> A nemzetiségi önkormányzatok támogatásai</vt:lpstr>
      <vt:lpstr>ahi.cso@allamkincstar.gov.hu</vt:lpstr>
      <vt:lpstr>Köszönöm megtisztelő figyelmüket!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</dc:title>
  <dc:creator>marxcie</dc:creator>
  <cp:lastModifiedBy>Gyulainé Bozó Katalin</cp:lastModifiedBy>
  <cp:revision>220</cp:revision>
  <cp:lastPrinted>2017-09-06T07:10:45Z</cp:lastPrinted>
  <dcterms:created xsi:type="dcterms:W3CDTF">2013-07-04T11:33:12Z</dcterms:created>
  <dcterms:modified xsi:type="dcterms:W3CDTF">2017-09-06T07:13:20Z</dcterms:modified>
</cp:coreProperties>
</file>