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45"/>
  </p:notesMasterIdLst>
  <p:sldIdLst>
    <p:sldId id="256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33" r:id="rId21"/>
    <p:sldId id="434" r:id="rId22"/>
    <p:sldId id="435" r:id="rId23"/>
    <p:sldId id="436" r:id="rId24"/>
    <p:sldId id="437" r:id="rId25"/>
    <p:sldId id="439" r:id="rId26"/>
    <p:sldId id="440" r:id="rId27"/>
    <p:sldId id="391" r:id="rId28"/>
    <p:sldId id="426" r:id="rId29"/>
    <p:sldId id="424" r:id="rId30"/>
    <p:sldId id="430" r:id="rId31"/>
    <p:sldId id="431" r:id="rId32"/>
    <p:sldId id="432" r:id="rId33"/>
    <p:sldId id="404" r:id="rId34"/>
    <p:sldId id="407" r:id="rId35"/>
    <p:sldId id="405" r:id="rId36"/>
    <p:sldId id="406" r:id="rId37"/>
    <p:sldId id="441" r:id="rId38"/>
    <p:sldId id="428" r:id="rId39"/>
    <p:sldId id="336" r:id="rId40"/>
    <p:sldId id="373" r:id="rId41"/>
    <p:sldId id="374" r:id="rId42"/>
    <p:sldId id="375" r:id="rId43"/>
    <p:sldId id="321" r:id="rId4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rgáné Kovács Gabriella" initials="VK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63109" autoAdjust="0"/>
  </p:normalViewPr>
  <p:slideViewPr>
    <p:cSldViewPr snapToObjects="1">
      <p:cViewPr>
        <p:scale>
          <a:sx n="50" d="100"/>
          <a:sy n="50" d="100"/>
        </p:scale>
        <p:origin x="-19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A55DD-6BEB-4D3C-A8FE-C461AC1E7A26}" type="doc">
      <dgm:prSet loTypeId="urn:microsoft.com/office/officeart/2005/8/layout/vList6" loCatId="process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hu-HU"/>
        </a:p>
      </dgm:t>
    </dgm:pt>
    <dgm:pt modelId="{446806BB-FF14-41D2-825F-EF643DB6AF61}">
      <dgm:prSet phldrT="[Szöveg]"/>
      <dgm:spPr/>
      <dgm:t>
        <a:bodyPr/>
        <a:lstStyle/>
        <a:p>
          <a:r>
            <a:rPr lang="hu-HU" dirty="0" smtClean="0"/>
            <a:t>Keretrendszer</a:t>
          </a:r>
        </a:p>
      </dgm:t>
    </dgm:pt>
    <dgm:pt modelId="{D39835A7-2666-45AA-8B47-56F4DC8CDF0A}" type="parTrans" cxnId="{EC354A98-EADF-4845-BF7C-FD9B0DD1688F}">
      <dgm:prSet/>
      <dgm:spPr/>
      <dgm:t>
        <a:bodyPr/>
        <a:lstStyle/>
        <a:p>
          <a:endParaRPr lang="hu-HU"/>
        </a:p>
      </dgm:t>
    </dgm:pt>
    <dgm:pt modelId="{F45C5EAA-28E0-4AD1-BAD0-7E136E346AD9}" type="sibTrans" cxnId="{EC354A98-EADF-4845-BF7C-FD9B0DD1688F}">
      <dgm:prSet/>
      <dgm:spPr/>
      <dgm:t>
        <a:bodyPr/>
        <a:lstStyle/>
        <a:p>
          <a:endParaRPr lang="hu-HU"/>
        </a:p>
      </dgm:t>
    </dgm:pt>
    <dgm:pt modelId="{A91850C6-B384-42B6-9377-0CAB5FC75AFB}">
      <dgm:prSet phldrT="[Szöveg]" custT="1"/>
      <dgm:spPr/>
      <dgm:t>
        <a:bodyPr anchor="ctr"/>
        <a:lstStyle/>
        <a:p>
          <a:pPr algn="just"/>
          <a:r>
            <a:rPr lang="hu-HU" sz="1400" b="1" dirty="0" smtClean="0"/>
            <a:t>A szakrendszerek számára egységes felületet és hozzáférést, az egységes felhasználó-, és jogosultságkezelést, valamint a rendszerszintű menedzsment (üzleti) funkciók elérését biztosítja.</a:t>
          </a:r>
          <a:endParaRPr lang="hu-HU" sz="1400" b="1" dirty="0"/>
        </a:p>
      </dgm:t>
    </dgm:pt>
    <dgm:pt modelId="{28F664DE-8C49-4277-B259-A73B4A13A8CB}" type="parTrans" cxnId="{79883C43-1B94-41E6-8591-6815D2D03EF5}">
      <dgm:prSet/>
      <dgm:spPr/>
      <dgm:t>
        <a:bodyPr/>
        <a:lstStyle/>
        <a:p>
          <a:endParaRPr lang="hu-HU"/>
        </a:p>
      </dgm:t>
    </dgm:pt>
    <dgm:pt modelId="{B048F0B7-0F83-4029-8A2C-5C6E26BFC922}" type="sibTrans" cxnId="{79883C43-1B94-41E6-8591-6815D2D03EF5}">
      <dgm:prSet/>
      <dgm:spPr/>
      <dgm:t>
        <a:bodyPr/>
        <a:lstStyle/>
        <a:p>
          <a:endParaRPr lang="hu-HU"/>
        </a:p>
      </dgm:t>
    </dgm:pt>
    <dgm:pt modelId="{36F03EF2-82FE-4996-BB20-F0DEDB9ABCA2}">
      <dgm:prSet phldrT="[Szöveg]"/>
      <dgm:spPr/>
      <dgm:t>
        <a:bodyPr/>
        <a:lstStyle/>
        <a:p>
          <a:r>
            <a:rPr lang="hu-HU" dirty="0" smtClean="0"/>
            <a:t>Támogató rendszerek</a:t>
          </a:r>
          <a:endParaRPr lang="hu-HU" dirty="0"/>
        </a:p>
      </dgm:t>
    </dgm:pt>
    <dgm:pt modelId="{1ED8D648-F74A-4D46-A61E-2345B2CA1B81}" type="parTrans" cxnId="{9F012C38-AA1D-4703-AD2C-10519B1881C6}">
      <dgm:prSet/>
      <dgm:spPr/>
      <dgm:t>
        <a:bodyPr/>
        <a:lstStyle/>
        <a:p>
          <a:endParaRPr lang="hu-HU"/>
        </a:p>
      </dgm:t>
    </dgm:pt>
    <dgm:pt modelId="{0710AC23-FDA3-44DD-A8DD-A1709999FFD4}" type="sibTrans" cxnId="{9F012C38-AA1D-4703-AD2C-10519B1881C6}">
      <dgm:prSet/>
      <dgm:spPr/>
      <dgm:t>
        <a:bodyPr/>
        <a:lstStyle/>
        <a:p>
          <a:endParaRPr lang="hu-HU"/>
        </a:p>
      </dgm:t>
    </dgm:pt>
    <dgm:pt modelId="{62D7C1B6-8B0B-43D9-9542-2DDD6E994CAF}">
      <dgm:prSet phldrT="[Szöveg]" custT="1"/>
      <dgm:spPr/>
      <dgm:t>
        <a:bodyPr anchor="ctr"/>
        <a:lstStyle/>
        <a:p>
          <a:pPr algn="l"/>
          <a:r>
            <a:rPr lang="hu-HU" sz="1400" b="1" dirty="0" smtClean="0"/>
            <a:t>Az önkormányzati ASP rendszer napi adminisztratív, ügyfélszolgálati és működtetési feladatait segítő alkalmazások.</a:t>
          </a:r>
          <a:endParaRPr lang="hu-HU" sz="1400" b="1" dirty="0"/>
        </a:p>
      </dgm:t>
    </dgm:pt>
    <dgm:pt modelId="{658A0ABE-6D19-4E9D-87B5-C6C1E9FE7762}" type="parTrans" cxnId="{CFBDC721-9636-4AF1-B37F-09EF67C89976}">
      <dgm:prSet/>
      <dgm:spPr/>
      <dgm:t>
        <a:bodyPr/>
        <a:lstStyle/>
        <a:p>
          <a:endParaRPr lang="hu-HU"/>
        </a:p>
      </dgm:t>
    </dgm:pt>
    <dgm:pt modelId="{56A314D7-F868-4502-8FEE-7AE95AEE0774}" type="sibTrans" cxnId="{CFBDC721-9636-4AF1-B37F-09EF67C89976}">
      <dgm:prSet/>
      <dgm:spPr/>
      <dgm:t>
        <a:bodyPr/>
        <a:lstStyle/>
        <a:p>
          <a:endParaRPr lang="hu-HU"/>
        </a:p>
      </dgm:t>
    </dgm:pt>
    <dgm:pt modelId="{7B856BD4-1CBD-41EF-AA6A-5D8E8979618A}">
      <dgm:prSet phldrT="[Szöveg]"/>
      <dgm:spPr/>
      <dgm:t>
        <a:bodyPr/>
        <a:lstStyle/>
        <a:p>
          <a:r>
            <a:rPr lang="hu-HU" dirty="0" smtClean="0">
              <a:solidFill>
                <a:schemeClr val="bg1"/>
              </a:solidFill>
            </a:rPr>
            <a:t>Szakrendszerek</a:t>
          </a:r>
        </a:p>
      </dgm:t>
    </dgm:pt>
    <dgm:pt modelId="{067251A7-52FC-4ACB-9C24-D78555949B51}" type="parTrans" cxnId="{7B01404B-FEFA-4495-B4D3-9549A558DCE7}">
      <dgm:prSet/>
      <dgm:spPr/>
      <dgm:t>
        <a:bodyPr/>
        <a:lstStyle/>
        <a:p>
          <a:endParaRPr lang="hu-HU"/>
        </a:p>
      </dgm:t>
    </dgm:pt>
    <dgm:pt modelId="{4E2928A5-D0BB-4F3A-9C2E-229112ED47C0}" type="sibTrans" cxnId="{7B01404B-FEFA-4495-B4D3-9549A558DCE7}">
      <dgm:prSet/>
      <dgm:spPr/>
      <dgm:t>
        <a:bodyPr/>
        <a:lstStyle/>
        <a:p>
          <a:endParaRPr lang="hu-HU"/>
        </a:p>
      </dgm:t>
    </dgm:pt>
    <dgm:pt modelId="{CA6E7E57-7579-4512-9845-A936F48E28DB}">
      <dgm:prSet phldrT="[Szöveg]" custT="1"/>
      <dgm:spPr/>
      <dgm:t>
        <a:bodyPr anchor="ctr"/>
        <a:lstStyle/>
        <a:p>
          <a:pPr algn="just"/>
          <a:r>
            <a:rPr lang="hu-HU" sz="1400" b="1" dirty="0" smtClean="0"/>
            <a:t>A e-közigazgatáshoz kapcsolódóan az ASP rendszerben olyan integrált szakrendszerek kerültek bevezetésre, amelyek hatékonyan segítik az önkormányzatok illetve a felettes szervek napi munkáját.</a:t>
          </a:r>
          <a:endParaRPr lang="hu-HU" sz="1400" b="1" dirty="0"/>
        </a:p>
      </dgm:t>
    </dgm:pt>
    <dgm:pt modelId="{04A1CC93-ADEC-4DF8-87BF-91C31F69F9B8}" type="parTrans" cxnId="{B18D415F-E6C9-4815-9A9B-4B944570F69E}">
      <dgm:prSet/>
      <dgm:spPr/>
      <dgm:t>
        <a:bodyPr/>
        <a:lstStyle/>
        <a:p>
          <a:endParaRPr lang="hu-HU"/>
        </a:p>
      </dgm:t>
    </dgm:pt>
    <dgm:pt modelId="{E6C3A0A6-F048-4523-94F8-7C412697883D}" type="sibTrans" cxnId="{B18D415F-E6C9-4815-9A9B-4B944570F69E}">
      <dgm:prSet/>
      <dgm:spPr/>
      <dgm:t>
        <a:bodyPr/>
        <a:lstStyle/>
        <a:p>
          <a:endParaRPr lang="hu-HU"/>
        </a:p>
      </dgm:t>
    </dgm:pt>
    <dgm:pt modelId="{02A0A245-BB3C-448B-A3D3-2F46573C10CE}">
      <dgm:prSet phldrT="[Szöveg]"/>
      <dgm:spPr/>
      <dgm:t>
        <a:bodyPr/>
        <a:lstStyle/>
        <a:p>
          <a:r>
            <a:rPr lang="hu-HU" dirty="0" smtClean="0">
              <a:solidFill>
                <a:schemeClr val="bg1"/>
              </a:solidFill>
            </a:rPr>
            <a:t>Adattárház</a:t>
          </a:r>
        </a:p>
      </dgm:t>
    </dgm:pt>
    <dgm:pt modelId="{41A259A5-AE16-44B9-8ED3-B81EB2FD6F1A}" type="parTrans" cxnId="{8028A7B0-E300-4B4A-A4BE-9E507AB7A52F}">
      <dgm:prSet/>
      <dgm:spPr/>
      <dgm:t>
        <a:bodyPr/>
        <a:lstStyle/>
        <a:p>
          <a:endParaRPr lang="hu-HU"/>
        </a:p>
      </dgm:t>
    </dgm:pt>
    <dgm:pt modelId="{B6DF7EDC-0EE1-45A7-A49E-F99CF3586ECA}" type="sibTrans" cxnId="{8028A7B0-E300-4B4A-A4BE-9E507AB7A52F}">
      <dgm:prSet/>
      <dgm:spPr/>
      <dgm:t>
        <a:bodyPr/>
        <a:lstStyle/>
        <a:p>
          <a:endParaRPr lang="hu-HU"/>
        </a:p>
      </dgm:t>
    </dgm:pt>
    <dgm:pt modelId="{20368920-F466-45F8-B502-93122E2A0E4A}">
      <dgm:prSet custT="1"/>
      <dgm:spPr/>
      <dgm:t>
        <a:bodyPr anchor="ctr"/>
        <a:lstStyle/>
        <a:p>
          <a:pPr algn="just"/>
          <a:r>
            <a:rPr lang="hu-HU" sz="1400" b="1" dirty="0" smtClean="0"/>
            <a:t>Az önkormányzati gazdálkodás felső kormányzati szintű ellenőrzési és monitoring tevékenységének támogatása</a:t>
          </a:r>
          <a:endParaRPr lang="hu-HU" sz="1400" b="1" dirty="0"/>
        </a:p>
      </dgm:t>
    </dgm:pt>
    <dgm:pt modelId="{522C7D6A-1141-42AA-8A39-9B1182DB1A76}" type="parTrans" cxnId="{8F804D56-7805-4B07-B8CB-09615FD53A2E}">
      <dgm:prSet/>
      <dgm:spPr/>
      <dgm:t>
        <a:bodyPr/>
        <a:lstStyle/>
        <a:p>
          <a:endParaRPr lang="hu-HU"/>
        </a:p>
      </dgm:t>
    </dgm:pt>
    <dgm:pt modelId="{57FD602F-F628-4409-8125-3E80BEFA9F01}" type="sibTrans" cxnId="{8F804D56-7805-4B07-B8CB-09615FD53A2E}">
      <dgm:prSet/>
      <dgm:spPr/>
      <dgm:t>
        <a:bodyPr/>
        <a:lstStyle/>
        <a:p>
          <a:endParaRPr lang="hu-HU"/>
        </a:p>
      </dgm:t>
    </dgm:pt>
    <dgm:pt modelId="{5CB9948F-7C60-4640-A4A7-706A27B6C8D4}">
      <dgm:prSet custT="1"/>
      <dgm:spPr/>
      <dgm:t>
        <a:bodyPr/>
        <a:lstStyle/>
        <a:p>
          <a:pPr algn="just"/>
          <a:r>
            <a:rPr lang="hu-HU" sz="1400" b="1" dirty="0" smtClean="0"/>
            <a:t>Önkormányzatok adatszolgáltatási és beszámolási kötelezettségeinek egyszerűsítése és egységes, központi alapra helyezése</a:t>
          </a:r>
          <a:endParaRPr lang="hu-HU" sz="1400" b="1" dirty="0"/>
        </a:p>
      </dgm:t>
    </dgm:pt>
    <dgm:pt modelId="{23B26A63-84CE-4AC2-8308-271D53415E18}" type="parTrans" cxnId="{C5A0EA28-88D0-4460-8E3D-7146DECFFB46}">
      <dgm:prSet/>
      <dgm:spPr/>
      <dgm:t>
        <a:bodyPr/>
        <a:lstStyle/>
        <a:p>
          <a:endParaRPr lang="hu-HU"/>
        </a:p>
      </dgm:t>
    </dgm:pt>
    <dgm:pt modelId="{F565FE95-8002-4DF8-BC70-CA4B21955DDF}" type="sibTrans" cxnId="{C5A0EA28-88D0-4460-8E3D-7146DECFFB46}">
      <dgm:prSet/>
      <dgm:spPr/>
      <dgm:t>
        <a:bodyPr/>
        <a:lstStyle/>
        <a:p>
          <a:endParaRPr lang="hu-HU"/>
        </a:p>
      </dgm:t>
    </dgm:pt>
    <dgm:pt modelId="{D4936C46-9646-4662-83AF-6E28B7C533D0}">
      <dgm:prSet custT="1"/>
      <dgm:spPr/>
      <dgm:t>
        <a:bodyPr/>
        <a:lstStyle/>
        <a:p>
          <a:pPr algn="just"/>
          <a:r>
            <a:rPr lang="hu-HU" sz="1400" b="1" dirty="0" smtClean="0"/>
            <a:t>Vezetői információk és operatív döntéstámogatás az önkormányzatok számára </a:t>
          </a:r>
          <a:endParaRPr lang="hu-HU" sz="1400" b="1" dirty="0"/>
        </a:p>
      </dgm:t>
    </dgm:pt>
    <dgm:pt modelId="{322D648E-C3D8-4B3A-AFE5-7E23E7F5265A}" type="parTrans" cxnId="{481B3AC4-D57B-4681-8920-9D9AE0DB3C35}">
      <dgm:prSet/>
      <dgm:spPr/>
      <dgm:t>
        <a:bodyPr/>
        <a:lstStyle/>
        <a:p>
          <a:endParaRPr lang="hu-HU"/>
        </a:p>
      </dgm:t>
    </dgm:pt>
    <dgm:pt modelId="{373A620E-8469-4B39-AE0A-30ECB404866B}" type="sibTrans" cxnId="{481B3AC4-D57B-4681-8920-9D9AE0DB3C35}">
      <dgm:prSet/>
      <dgm:spPr/>
      <dgm:t>
        <a:bodyPr/>
        <a:lstStyle/>
        <a:p>
          <a:endParaRPr lang="hu-HU"/>
        </a:p>
      </dgm:t>
    </dgm:pt>
    <dgm:pt modelId="{FC0ED7B1-7506-4AC4-9C03-125EFE5E5E89}" type="pres">
      <dgm:prSet presAssocID="{6C4A55DD-6BEB-4D3C-A8FE-C461AC1E7A2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2E38FFC0-012D-44F5-8C81-A593E01E7250}" type="pres">
      <dgm:prSet presAssocID="{446806BB-FF14-41D2-825F-EF643DB6AF61}" presName="linNode" presStyleCnt="0"/>
      <dgm:spPr/>
    </dgm:pt>
    <dgm:pt modelId="{8EC84C6F-EB11-4F31-86CD-2F5146415CB2}" type="pres">
      <dgm:prSet presAssocID="{446806BB-FF14-41D2-825F-EF643DB6AF61}" presName="parentShp" presStyleLbl="node1" presStyleIdx="0" presStyleCnt="4" custScaleX="8638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37091F2-6595-40F2-A14B-28EC73C7720C}" type="pres">
      <dgm:prSet presAssocID="{446806BB-FF14-41D2-825F-EF643DB6AF61}" presName="childShp" presStyleLbl="bgAccFollowNode1" presStyleIdx="0" presStyleCnt="4" custScaleX="101638" custScaleY="112960" custLinFactNeighborY="-2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DBC1926-C58A-4D1B-8479-EACF74B7E569}" type="pres">
      <dgm:prSet presAssocID="{F45C5EAA-28E0-4AD1-BAD0-7E136E346AD9}" presName="spacing" presStyleCnt="0"/>
      <dgm:spPr/>
    </dgm:pt>
    <dgm:pt modelId="{86632924-F30B-49B3-A2BE-1C691E1EC262}" type="pres">
      <dgm:prSet presAssocID="{7B856BD4-1CBD-41EF-AA6A-5D8E8979618A}" presName="linNode" presStyleCnt="0"/>
      <dgm:spPr/>
    </dgm:pt>
    <dgm:pt modelId="{04F63469-BCB9-426C-B72E-D853834C6D3C}" type="pres">
      <dgm:prSet presAssocID="{7B856BD4-1CBD-41EF-AA6A-5D8E8979618A}" presName="parentShp" presStyleLbl="node1" presStyleIdx="1" presStyleCnt="4" custScaleX="8638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06DB484-6E5E-4384-A00F-617E444D651C}" type="pres">
      <dgm:prSet presAssocID="{7B856BD4-1CBD-41EF-AA6A-5D8E8979618A}" presName="childShp" presStyleLbl="bgAccFollowNode1" presStyleIdx="1" presStyleCnt="4" custScaleX="101638" custScaleY="112960" custLinFactNeighborY="-2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472D17E-D1F5-49BA-8EF7-DD647F9DC5A1}" type="pres">
      <dgm:prSet presAssocID="{4E2928A5-D0BB-4F3A-9C2E-229112ED47C0}" presName="spacing" presStyleCnt="0"/>
      <dgm:spPr/>
    </dgm:pt>
    <dgm:pt modelId="{C987889A-51B1-4B99-9973-055C78D8F819}" type="pres">
      <dgm:prSet presAssocID="{02A0A245-BB3C-448B-A3D3-2F46573C10CE}" presName="linNode" presStyleCnt="0"/>
      <dgm:spPr/>
    </dgm:pt>
    <dgm:pt modelId="{807B7479-6D7D-437B-8FEB-3F1A6C6DA03F}" type="pres">
      <dgm:prSet presAssocID="{02A0A245-BB3C-448B-A3D3-2F46573C10CE}" presName="parentShp" presStyleLbl="node1" presStyleIdx="2" presStyleCnt="4" custScaleX="8638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F3F428-5ECB-4DE9-8C06-13306E35BC24}" type="pres">
      <dgm:prSet presAssocID="{02A0A245-BB3C-448B-A3D3-2F46573C10CE}" presName="childShp" presStyleLbl="bgAccFollowNode1" presStyleIdx="2" presStyleCnt="4" custScaleX="101638" custScaleY="22214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BE14A28-D557-48B8-929F-61519D377F40}" type="pres">
      <dgm:prSet presAssocID="{B6DF7EDC-0EE1-45A7-A49E-F99CF3586ECA}" presName="spacing" presStyleCnt="0"/>
      <dgm:spPr/>
    </dgm:pt>
    <dgm:pt modelId="{C4EA5BA8-1082-4587-821D-8700188908E2}" type="pres">
      <dgm:prSet presAssocID="{36F03EF2-82FE-4996-BB20-F0DEDB9ABCA2}" presName="linNode" presStyleCnt="0"/>
      <dgm:spPr/>
    </dgm:pt>
    <dgm:pt modelId="{DDFDE59C-C2DB-4238-9A34-96E76692D320}" type="pres">
      <dgm:prSet presAssocID="{36F03EF2-82FE-4996-BB20-F0DEDB9ABCA2}" presName="parentShp" presStyleLbl="node1" presStyleIdx="3" presStyleCnt="4" custScaleX="8638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3D34F21-E3BB-42C0-A302-518957E403FE}" type="pres">
      <dgm:prSet presAssocID="{36F03EF2-82FE-4996-BB20-F0DEDB9ABCA2}" presName="childShp" presStyleLbl="bgAccFollowNode1" presStyleIdx="3" presStyleCnt="4" custScaleX="101638" custScaleY="112960" custLinFactNeighborY="2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2A9A5E1-79D6-422F-B27B-54CEF4E5BF0F}" type="presOf" srcId="{CA6E7E57-7579-4512-9845-A936F48E28DB}" destId="{606DB484-6E5E-4384-A00F-617E444D651C}" srcOrd="0" destOrd="0" presId="urn:microsoft.com/office/officeart/2005/8/layout/vList6"/>
    <dgm:cxn modelId="{0F0B82D1-CC89-4B74-8F9F-3269278C35C5}" type="presOf" srcId="{A91850C6-B384-42B6-9377-0CAB5FC75AFB}" destId="{937091F2-6595-40F2-A14B-28EC73C7720C}" srcOrd="0" destOrd="0" presId="urn:microsoft.com/office/officeart/2005/8/layout/vList6"/>
    <dgm:cxn modelId="{B2B61561-B7BA-4E35-9221-CA6F02C7B4F3}" type="presOf" srcId="{62D7C1B6-8B0B-43D9-9542-2DDD6E994CAF}" destId="{53D34F21-E3BB-42C0-A302-518957E403FE}" srcOrd="0" destOrd="0" presId="urn:microsoft.com/office/officeart/2005/8/layout/vList6"/>
    <dgm:cxn modelId="{EC354A98-EADF-4845-BF7C-FD9B0DD1688F}" srcId="{6C4A55DD-6BEB-4D3C-A8FE-C461AC1E7A26}" destId="{446806BB-FF14-41D2-825F-EF643DB6AF61}" srcOrd="0" destOrd="0" parTransId="{D39835A7-2666-45AA-8B47-56F4DC8CDF0A}" sibTransId="{F45C5EAA-28E0-4AD1-BAD0-7E136E346AD9}"/>
    <dgm:cxn modelId="{7C94F071-2FA5-42E9-ADD4-8425EE3FDDDE}" type="presOf" srcId="{02A0A245-BB3C-448B-A3D3-2F46573C10CE}" destId="{807B7479-6D7D-437B-8FEB-3F1A6C6DA03F}" srcOrd="0" destOrd="0" presId="urn:microsoft.com/office/officeart/2005/8/layout/vList6"/>
    <dgm:cxn modelId="{8028A7B0-E300-4B4A-A4BE-9E507AB7A52F}" srcId="{6C4A55DD-6BEB-4D3C-A8FE-C461AC1E7A26}" destId="{02A0A245-BB3C-448B-A3D3-2F46573C10CE}" srcOrd="2" destOrd="0" parTransId="{41A259A5-AE16-44B9-8ED3-B81EB2FD6F1A}" sibTransId="{B6DF7EDC-0EE1-45A7-A49E-F99CF3586ECA}"/>
    <dgm:cxn modelId="{C5A0EA28-88D0-4460-8E3D-7146DECFFB46}" srcId="{02A0A245-BB3C-448B-A3D3-2F46573C10CE}" destId="{5CB9948F-7C60-4640-A4A7-706A27B6C8D4}" srcOrd="1" destOrd="0" parTransId="{23B26A63-84CE-4AC2-8308-271D53415E18}" sibTransId="{F565FE95-8002-4DF8-BC70-CA4B21955DDF}"/>
    <dgm:cxn modelId="{93653B55-3857-4736-A029-559B99DDA17E}" type="presOf" srcId="{446806BB-FF14-41D2-825F-EF643DB6AF61}" destId="{8EC84C6F-EB11-4F31-86CD-2F5146415CB2}" srcOrd="0" destOrd="0" presId="urn:microsoft.com/office/officeart/2005/8/layout/vList6"/>
    <dgm:cxn modelId="{B18D415F-E6C9-4815-9A9B-4B944570F69E}" srcId="{7B856BD4-1CBD-41EF-AA6A-5D8E8979618A}" destId="{CA6E7E57-7579-4512-9845-A936F48E28DB}" srcOrd="0" destOrd="0" parTransId="{04A1CC93-ADEC-4DF8-87BF-91C31F69F9B8}" sibTransId="{E6C3A0A6-F048-4523-94F8-7C412697883D}"/>
    <dgm:cxn modelId="{0481779F-FAFC-499D-8D66-488A5AF518B0}" type="presOf" srcId="{7B856BD4-1CBD-41EF-AA6A-5D8E8979618A}" destId="{04F63469-BCB9-426C-B72E-D853834C6D3C}" srcOrd="0" destOrd="0" presId="urn:microsoft.com/office/officeart/2005/8/layout/vList6"/>
    <dgm:cxn modelId="{E9DA8A7F-BE6F-4134-8CB9-216F5273366B}" type="presOf" srcId="{20368920-F466-45F8-B502-93122E2A0E4A}" destId="{49F3F428-5ECB-4DE9-8C06-13306E35BC24}" srcOrd="0" destOrd="0" presId="urn:microsoft.com/office/officeart/2005/8/layout/vList6"/>
    <dgm:cxn modelId="{CFBDC721-9636-4AF1-B37F-09EF67C89976}" srcId="{36F03EF2-82FE-4996-BB20-F0DEDB9ABCA2}" destId="{62D7C1B6-8B0B-43D9-9542-2DDD6E994CAF}" srcOrd="0" destOrd="0" parTransId="{658A0ABE-6D19-4E9D-87B5-C6C1E9FE7762}" sibTransId="{56A314D7-F868-4502-8FEE-7AE95AEE0774}"/>
    <dgm:cxn modelId="{8F804D56-7805-4B07-B8CB-09615FD53A2E}" srcId="{02A0A245-BB3C-448B-A3D3-2F46573C10CE}" destId="{20368920-F466-45F8-B502-93122E2A0E4A}" srcOrd="0" destOrd="0" parTransId="{522C7D6A-1141-42AA-8A39-9B1182DB1A76}" sibTransId="{57FD602F-F628-4409-8125-3E80BEFA9F01}"/>
    <dgm:cxn modelId="{9F012C38-AA1D-4703-AD2C-10519B1881C6}" srcId="{6C4A55DD-6BEB-4D3C-A8FE-C461AC1E7A26}" destId="{36F03EF2-82FE-4996-BB20-F0DEDB9ABCA2}" srcOrd="3" destOrd="0" parTransId="{1ED8D648-F74A-4D46-A61E-2345B2CA1B81}" sibTransId="{0710AC23-FDA3-44DD-A8DD-A1709999FFD4}"/>
    <dgm:cxn modelId="{CF58CAEF-83B1-46B7-9423-873C13268B95}" type="presOf" srcId="{D4936C46-9646-4662-83AF-6E28B7C533D0}" destId="{49F3F428-5ECB-4DE9-8C06-13306E35BC24}" srcOrd="0" destOrd="2" presId="urn:microsoft.com/office/officeart/2005/8/layout/vList6"/>
    <dgm:cxn modelId="{E59CB612-0DDA-41F2-BF0C-D3CC5C635C77}" type="presOf" srcId="{6C4A55DD-6BEB-4D3C-A8FE-C461AC1E7A26}" destId="{FC0ED7B1-7506-4AC4-9C03-125EFE5E5E89}" srcOrd="0" destOrd="0" presId="urn:microsoft.com/office/officeart/2005/8/layout/vList6"/>
    <dgm:cxn modelId="{79DF857A-5D3E-47B7-A2A9-103773DD396B}" type="presOf" srcId="{36F03EF2-82FE-4996-BB20-F0DEDB9ABCA2}" destId="{DDFDE59C-C2DB-4238-9A34-96E76692D320}" srcOrd="0" destOrd="0" presId="urn:microsoft.com/office/officeart/2005/8/layout/vList6"/>
    <dgm:cxn modelId="{79883C43-1B94-41E6-8591-6815D2D03EF5}" srcId="{446806BB-FF14-41D2-825F-EF643DB6AF61}" destId="{A91850C6-B384-42B6-9377-0CAB5FC75AFB}" srcOrd="0" destOrd="0" parTransId="{28F664DE-8C49-4277-B259-A73B4A13A8CB}" sibTransId="{B048F0B7-0F83-4029-8A2C-5C6E26BFC922}"/>
    <dgm:cxn modelId="{7B01404B-FEFA-4495-B4D3-9549A558DCE7}" srcId="{6C4A55DD-6BEB-4D3C-A8FE-C461AC1E7A26}" destId="{7B856BD4-1CBD-41EF-AA6A-5D8E8979618A}" srcOrd="1" destOrd="0" parTransId="{067251A7-52FC-4ACB-9C24-D78555949B51}" sibTransId="{4E2928A5-D0BB-4F3A-9C2E-229112ED47C0}"/>
    <dgm:cxn modelId="{47668322-E62D-4800-B903-C3A6392E09D3}" type="presOf" srcId="{5CB9948F-7C60-4640-A4A7-706A27B6C8D4}" destId="{49F3F428-5ECB-4DE9-8C06-13306E35BC24}" srcOrd="0" destOrd="1" presId="urn:microsoft.com/office/officeart/2005/8/layout/vList6"/>
    <dgm:cxn modelId="{481B3AC4-D57B-4681-8920-9D9AE0DB3C35}" srcId="{02A0A245-BB3C-448B-A3D3-2F46573C10CE}" destId="{D4936C46-9646-4662-83AF-6E28B7C533D0}" srcOrd="2" destOrd="0" parTransId="{322D648E-C3D8-4B3A-AFE5-7E23E7F5265A}" sibTransId="{373A620E-8469-4B39-AE0A-30ECB404866B}"/>
    <dgm:cxn modelId="{3A907C08-DE37-4BE1-8F18-53B1E47B3863}" type="presParOf" srcId="{FC0ED7B1-7506-4AC4-9C03-125EFE5E5E89}" destId="{2E38FFC0-012D-44F5-8C81-A593E01E7250}" srcOrd="0" destOrd="0" presId="urn:microsoft.com/office/officeart/2005/8/layout/vList6"/>
    <dgm:cxn modelId="{F8CF1C53-67AA-4B08-BCD9-58EAE88C54C0}" type="presParOf" srcId="{2E38FFC0-012D-44F5-8C81-A593E01E7250}" destId="{8EC84C6F-EB11-4F31-86CD-2F5146415CB2}" srcOrd="0" destOrd="0" presId="urn:microsoft.com/office/officeart/2005/8/layout/vList6"/>
    <dgm:cxn modelId="{7AE154E6-52F5-4B93-A147-6D53AB6EA905}" type="presParOf" srcId="{2E38FFC0-012D-44F5-8C81-A593E01E7250}" destId="{937091F2-6595-40F2-A14B-28EC73C7720C}" srcOrd="1" destOrd="0" presId="urn:microsoft.com/office/officeart/2005/8/layout/vList6"/>
    <dgm:cxn modelId="{93949C80-1290-4C4C-AEEA-593DCDE31F80}" type="presParOf" srcId="{FC0ED7B1-7506-4AC4-9C03-125EFE5E5E89}" destId="{8DBC1926-C58A-4D1B-8479-EACF74B7E569}" srcOrd="1" destOrd="0" presId="urn:microsoft.com/office/officeart/2005/8/layout/vList6"/>
    <dgm:cxn modelId="{8D5D8FEC-D67A-4E83-8754-E01D2604C35D}" type="presParOf" srcId="{FC0ED7B1-7506-4AC4-9C03-125EFE5E5E89}" destId="{86632924-F30B-49B3-A2BE-1C691E1EC262}" srcOrd="2" destOrd="0" presId="urn:microsoft.com/office/officeart/2005/8/layout/vList6"/>
    <dgm:cxn modelId="{FFCA936A-D039-4526-A858-793F812333C8}" type="presParOf" srcId="{86632924-F30B-49B3-A2BE-1C691E1EC262}" destId="{04F63469-BCB9-426C-B72E-D853834C6D3C}" srcOrd="0" destOrd="0" presId="urn:microsoft.com/office/officeart/2005/8/layout/vList6"/>
    <dgm:cxn modelId="{C3524829-43C2-495E-99C1-75D52AAB170C}" type="presParOf" srcId="{86632924-F30B-49B3-A2BE-1C691E1EC262}" destId="{606DB484-6E5E-4384-A00F-617E444D651C}" srcOrd="1" destOrd="0" presId="urn:microsoft.com/office/officeart/2005/8/layout/vList6"/>
    <dgm:cxn modelId="{5DF6F64C-C203-489B-9691-4D63E540DF60}" type="presParOf" srcId="{FC0ED7B1-7506-4AC4-9C03-125EFE5E5E89}" destId="{9472D17E-D1F5-49BA-8EF7-DD647F9DC5A1}" srcOrd="3" destOrd="0" presId="urn:microsoft.com/office/officeart/2005/8/layout/vList6"/>
    <dgm:cxn modelId="{424B5EE1-F649-4139-9430-A55A85C4D90C}" type="presParOf" srcId="{FC0ED7B1-7506-4AC4-9C03-125EFE5E5E89}" destId="{C987889A-51B1-4B99-9973-055C78D8F819}" srcOrd="4" destOrd="0" presId="urn:microsoft.com/office/officeart/2005/8/layout/vList6"/>
    <dgm:cxn modelId="{26EA3A36-2006-4ED6-9EE4-FD1D85297CF6}" type="presParOf" srcId="{C987889A-51B1-4B99-9973-055C78D8F819}" destId="{807B7479-6D7D-437B-8FEB-3F1A6C6DA03F}" srcOrd="0" destOrd="0" presId="urn:microsoft.com/office/officeart/2005/8/layout/vList6"/>
    <dgm:cxn modelId="{9B74F59B-17AC-4A1E-96E2-F14D9CD92897}" type="presParOf" srcId="{C987889A-51B1-4B99-9973-055C78D8F819}" destId="{49F3F428-5ECB-4DE9-8C06-13306E35BC24}" srcOrd="1" destOrd="0" presId="urn:microsoft.com/office/officeart/2005/8/layout/vList6"/>
    <dgm:cxn modelId="{1D42FAB6-FB9F-43AC-986E-59F869044585}" type="presParOf" srcId="{FC0ED7B1-7506-4AC4-9C03-125EFE5E5E89}" destId="{8BE14A28-D557-48B8-929F-61519D377F40}" srcOrd="5" destOrd="0" presId="urn:microsoft.com/office/officeart/2005/8/layout/vList6"/>
    <dgm:cxn modelId="{9AF25262-A8FB-4300-9ACF-09185E092DAA}" type="presParOf" srcId="{FC0ED7B1-7506-4AC4-9C03-125EFE5E5E89}" destId="{C4EA5BA8-1082-4587-821D-8700188908E2}" srcOrd="6" destOrd="0" presId="urn:microsoft.com/office/officeart/2005/8/layout/vList6"/>
    <dgm:cxn modelId="{60C49E9E-51F4-4AD3-8376-4D6B0F665867}" type="presParOf" srcId="{C4EA5BA8-1082-4587-821D-8700188908E2}" destId="{DDFDE59C-C2DB-4238-9A34-96E76692D320}" srcOrd="0" destOrd="0" presId="urn:microsoft.com/office/officeart/2005/8/layout/vList6"/>
    <dgm:cxn modelId="{860DEE09-A5C5-48CD-974A-F61DD7705291}" type="presParOf" srcId="{C4EA5BA8-1082-4587-821D-8700188908E2}" destId="{53D34F21-E3BB-42C0-A302-518957E403F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EBA993-E3CA-499B-A60B-F739E59523A0}" type="doc">
      <dgm:prSet loTypeId="urn:microsoft.com/office/officeart/2005/8/layout/hList3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hu-HU"/>
        </a:p>
      </dgm:t>
    </dgm:pt>
    <dgm:pt modelId="{265785AF-0D38-4B60-9371-613FF7122003}">
      <dgm:prSet phldrT="[Szöveg]"/>
      <dgm:spPr/>
      <dgm:t>
        <a:bodyPr/>
        <a:lstStyle/>
        <a:p>
          <a:r>
            <a:rPr lang="hu-HU" dirty="0" smtClean="0"/>
            <a:t>A Kincstár működtetési feladatai:</a:t>
          </a:r>
          <a:endParaRPr lang="hu-HU" dirty="0"/>
        </a:p>
      </dgm:t>
    </dgm:pt>
    <dgm:pt modelId="{202BB146-AD43-4F82-A1E2-02C8FD9F650C}" type="parTrans" cxnId="{9AAD6E15-E478-458E-8A56-96FF6A4DD98D}">
      <dgm:prSet/>
      <dgm:spPr/>
      <dgm:t>
        <a:bodyPr/>
        <a:lstStyle/>
        <a:p>
          <a:endParaRPr lang="hu-HU"/>
        </a:p>
      </dgm:t>
    </dgm:pt>
    <dgm:pt modelId="{5BB4B411-E54D-4F0C-8C88-B329499E8D70}" type="sibTrans" cxnId="{9AAD6E15-E478-458E-8A56-96FF6A4DD98D}">
      <dgm:prSet/>
      <dgm:spPr/>
      <dgm:t>
        <a:bodyPr/>
        <a:lstStyle/>
        <a:p>
          <a:endParaRPr lang="hu-HU"/>
        </a:p>
      </dgm:t>
    </dgm:pt>
    <dgm:pt modelId="{F5D130EF-F587-44FC-8BB9-337963090A8E}">
      <dgm:prSet phldrT="[Szöveg]"/>
      <dgm:spPr/>
      <dgm:t>
        <a:bodyPr/>
        <a:lstStyle/>
        <a:p>
          <a:r>
            <a:rPr lang="hu-HU" b="1" dirty="0" smtClean="0"/>
            <a:t>a csatlakozás-, és szolgáltatás-menedzsment ellátása, </a:t>
          </a:r>
          <a:endParaRPr lang="hu-HU" b="1" dirty="0"/>
        </a:p>
      </dgm:t>
    </dgm:pt>
    <dgm:pt modelId="{957A1488-638A-41F4-8A41-F7D4A479A44D}" type="parTrans" cxnId="{8BA2FDC0-5F5B-41D6-BFDA-A2F9C74D6C28}">
      <dgm:prSet/>
      <dgm:spPr/>
      <dgm:t>
        <a:bodyPr/>
        <a:lstStyle/>
        <a:p>
          <a:endParaRPr lang="hu-HU"/>
        </a:p>
      </dgm:t>
    </dgm:pt>
    <dgm:pt modelId="{9C4D9D06-ACE2-4E86-877B-FAA003F88E02}" type="sibTrans" cxnId="{8BA2FDC0-5F5B-41D6-BFDA-A2F9C74D6C28}">
      <dgm:prSet/>
      <dgm:spPr/>
      <dgm:t>
        <a:bodyPr/>
        <a:lstStyle/>
        <a:p>
          <a:endParaRPr lang="hu-HU"/>
        </a:p>
      </dgm:t>
    </dgm:pt>
    <dgm:pt modelId="{D157B1DE-8D5A-4D2D-9A12-FA4A0007AEC0}">
      <dgm:prSet phldrT="[Szöveg]"/>
      <dgm:spPr/>
      <dgm:t>
        <a:bodyPr/>
        <a:lstStyle/>
        <a:p>
          <a:r>
            <a:rPr lang="hu-HU" b="1" dirty="0" smtClean="0"/>
            <a:t>a szolgáltatási szerződések csatlakozó szervezetekkel való megkötése és módosítása,</a:t>
          </a:r>
          <a:endParaRPr lang="hu-HU" b="1" dirty="0"/>
        </a:p>
      </dgm:t>
    </dgm:pt>
    <dgm:pt modelId="{13629B88-E0B6-472D-8D83-2268FC126DDD}" type="parTrans" cxnId="{E46C30BA-84E7-4F88-8A20-3D2466370361}">
      <dgm:prSet/>
      <dgm:spPr/>
      <dgm:t>
        <a:bodyPr/>
        <a:lstStyle/>
        <a:p>
          <a:endParaRPr lang="hu-HU"/>
        </a:p>
      </dgm:t>
    </dgm:pt>
    <dgm:pt modelId="{2C60B02D-04E1-4ED9-B242-3C8465E3B8D3}" type="sibTrans" cxnId="{E46C30BA-84E7-4F88-8A20-3D2466370361}">
      <dgm:prSet/>
      <dgm:spPr/>
      <dgm:t>
        <a:bodyPr/>
        <a:lstStyle/>
        <a:p>
          <a:endParaRPr lang="hu-HU"/>
        </a:p>
      </dgm:t>
    </dgm:pt>
    <dgm:pt modelId="{E32C9A52-3FF2-4AA7-920F-99BBD346D510}">
      <dgm:prSet phldrT="[Szöveg]"/>
      <dgm:spPr/>
      <dgm:t>
        <a:bodyPr/>
        <a:lstStyle/>
        <a:p>
          <a:r>
            <a:rPr lang="hu-HU" b="1" dirty="0" smtClean="0"/>
            <a:t>ügyfélszolgálat biztosításával a szolgáltatással kapcsolatos ügyfél-kapcsolattartási, tájékoztatási és adminisztratív feladatok ellátása, biztosítva a hibabejelentés lehetőségét,</a:t>
          </a:r>
          <a:endParaRPr lang="hu-HU" b="1" dirty="0"/>
        </a:p>
      </dgm:t>
    </dgm:pt>
    <dgm:pt modelId="{31BD60E4-C63C-4E06-98FB-18070918C6B3}" type="parTrans" cxnId="{BD6E85F5-C47F-4624-9004-5FF78CF1D39A}">
      <dgm:prSet/>
      <dgm:spPr/>
      <dgm:t>
        <a:bodyPr/>
        <a:lstStyle/>
        <a:p>
          <a:endParaRPr lang="hu-HU"/>
        </a:p>
      </dgm:t>
    </dgm:pt>
    <dgm:pt modelId="{D1EBE059-CC50-44F3-86D1-ECF7254F54A3}" type="sibTrans" cxnId="{BD6E85F5-C47F-4624-9004-5FF78CF1D39A}">
      <dgm:prSet/>
      <dgm:spPr/>
      <dgm:t>
        <a:bodyPr/>
        <a:lstStyle/>
        <a:p>
          <a:endParaRPr lang="hu-HU"/>
        </a:p>
      </dgm:t>
    </dgm:pt>
    <dgm:pt modelId="{DB96818C-644C-4F96-9536-C3620E6C84A8}">
      <dgm:prSet phldrT="[Szöveg]"/>
      <dgm:spPr/>
      <dgm:t>
        <a:bodyPr/>
        <a:lstStyle/>
        <a:p>
          <a:r>
            <a:rPr lang="hu-HU" b="1" dirty="0" smtClean="0"/>
            <a:t>a szolgáltatásokkal kapcsolatos kommunikációs és képzési feladatok elvégzése.</a:t>
          </a:r>
          <a:endParaRPr lang="hu-HU" b="1" dirty="0"/>
        </a:p>
      </dgm:t>
    </dgm:pt>
    <dgm:pt modelId="{F98907A1-0E08-4B20-B9CA-1C3F092BFEA9}" type="parTrans" cxnId="{FCD30698-3457-4B3C-945A-48A2CBD611DB}">
      <dgm:prSet/>
      <dgm:spPr/>
      <dgm:t>
        <a:bodyPr/>
        <a:lstStyle/>
        <a:p>
          <a:endParaRPr lang="hu-HU"/>
        </a:p>
      </dgm:t>
    </dgm:pt>
    <dgm:pt modelId="{66150B3E-6B43-415F-A0EA-5B62D621F38A}" type="sibTrans" cxnId="{FCD30698-3457-4B3C-945A-48A2CBD611DB}">
      <dgm:prSet/>
      <dgm:spPr/>
      <dgm:t>
        <a:bodyPr/>
        <a:lstStyle/>
        <a:p>
          <a:endParaRPr lang="hu-HU"/>
        </a:p>
      </dgm:t>
    </dgm:pt>
    <dgm:pt modelId="{3D8E7121-BAA7-4371-B3A8-604BD9079BC2}" type="pres">
      <dgm:prSet presAssocID="{04EBA993-E3CA-499B-A60B-F739E59523A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EB85FAA-5CD4-4AA9-A69C-02DB85F253A0}" type="pres">
      <dgm:prSet presAssocID="{265785AF-0D38-4B60-9371-613FF7122003}" presName="roof" presStyleLbl="dkBgShp" presStyleIdx="0" presStyleCnt="2" custScaleY="56148"/>
      <dgm:spPr/>
      <dgm:t>
        <a:bodyPr/>
        <a:lstStyle/>
        <a:p>
          <a:endParaRPr lang="hu-HU"/>
        </a:p>
      </dgm:t>
    </dgm:pt>
    <dgm:pt modelId="{800624DD-CE9F-4A53-A5B3-D057AB1BD865}" type="pres">
      <dgm:prSet presAssocID="{265785AF-0D38-4B60-9371-613FF7122003}" presName="pillars" presStyleCnt="0"/>
      <dgm:spPr/>
    </dgm:pt>
    <dgm:pt modelId="{91266D71-3E5B-4D8D-A053-3084912C8B51}" type="pres">
      <dgm:prSet presAssocID="{265785AF-0D38-4B60-9371-613FF7122003}" presName="pillar1" presStyleLbl="node1" presStyleIdx="0" presStyleCnt="4" custScaleY="12169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3D794D0-B070-4D45-B604-4041B362C52C}" type="pres">
      <dgm:prSet presAssocID="{D157B1DE-8D5A-4D2D-9A12-FA4A0007AEC0}" presName="pillarX" presStyleLbl="node1" presStyleIdx="1" presStyleCnt="4" custScaleY="12169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ED40DBB-F3B7-4C15-B626-B556B0C6F93A}" type="pres">
      <dgm:prSet presAssocID="{E32C9A52-3FF2-4AA7-920F-99BBD346D510}" presName="pillarX" presStyleLbl="node1" presStyleIdx="2" presStyleCnt="4" custScaleY="12169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252CFA6-A6DF-423F-A2BB-4A876193C1BE}" type="pres">
      <dgm:prSet presAssocID="{DB96818C-644C-4F96-9536-C3620E6C84A8}" presName="pillarX" presStyleLbl="node1" presStyleIdx="3" presStyleCnt="4" custScaleY="12169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C2A2845-AEE3-4A78-959A-F081A93CE3F0}" type="pres">
      <dgm:prSet presAssocID="{265785AF-0D38-4B60-9371-613FF7122003}" presName="base" presStyleLbl="dkBgShp" presStyleIdx="1" presStyleCnt="2"/>
      <dgm:spPr/>
    </dgm:pt>
  </dgm:ptLst>
  <dgm:cxnLst>
    <dgm:cxn modelId="{F1BEEF7D-9D95-4CC5-AA8D-F031B76BCA28}" type="presOf" srcId="{265785AF-0D38-4B60-9371-613FF7122003}" destId="{1EB85FAA-5CD4-4AA9-A69C-02DB85F253A0}" srcOrd="0" destOrd="0" presId="urn:microsoft.com/office/officeart/2005/8/layout/hList3"/>
    <dgm:cxn modelId="{9AAD6E15-E478-458E-8A56-96FF6A4DD98D}" srcId="{04EBA993-E3CA-499B-A60B-F739E59523A0}" destId="{265785AF-0D38-4B60-9371-613FF7122003}" srcOrd="0" destOrd="0" parTransId="{202BB146-AD43-4F82-A1E2-02C8FD9F650C}" sibTransId="{5BB4B411-E54D-4F0C-8C88-B329499E8D70}"/>
    <dgm:cxn modelId="{3D760BF4-1AC2-4BD2-9000-0714FB7269F1}" type="presOf" srcId="{DB96818C-644C-4F96-9536-C3620E6C84A8}" destId="{A252CFA6-A6DF-423F-A2BB-4A876193C1BE}" srcOrd="0" destOrd="0" presId="urn:microsoft.com/office/officeart/2005/8/layout/hList3"/>
    <dgm:cxn modelId="{60206108-6E01-4048-B93B-42864AD824F5}" type="presOf" srcId="{04EBA993-E3CA-499B-A60B-F739E59523A0}" destId="{3D8E7121-BAA7-4371-B3A8-604BD9079BC2}" srcOrd="0" destOrd="0" presId="urn:microsoft.com/office/officeart/2005/8/layout/hList3"/>
    <dgm:cxn modelId="{DBC75565-3B67-480E-A5E9-9E16219BE19A}" type="presOf" srcId="{E32C9A52-3FF2-4AA7-920F-99BBD346D510}" destId="{DED40DBB-F3B7-4C15-B626-B556B0C6F93A}" srcOrd="0" destOrd="0" presId="urn:microsoft.com/office/officeart/2005/8/layout/hList3"/>
    <dgm:cxn modelId="{E46C30BA-84E7-4F88-8A20-3D2466370361}" srcId="{265785AF-0D38-4B60-9371-613FF7122003}" destId="{D157B1DE-8D5A-4D2D-9A12-FA4A0007AEC0}" srcOrd="1" destOrd="0" parTransId="{13629B88-E0B6-472D-8D83-2268FC126DDD}" sibTransId="{2C60B02D-04E1-4ED9-B242-3C8465E3B8D3}"/>
    <dgm:cxn modelId="{8BA2FDC0-5F5B-41D6-BFDA-A2F9C74D6C28}" srcId="{265785AF-0D38-4B60-9371-613FF7122003}" destId="{F5D130EF-F587-44FC-8BB9-337963090A8E}" srcOrd="0" destOrd="0" parTransId="{957A1488-638A-41F4-8A41-F7D4A479A44D}" sibTransId="{9C4D9D06-ACE2-4E86-877B-FAA003F88E02}"/>
    <dgm:cxn modelId="{BD6E85F5-C47F-4624-9004-5FF78CF1D39A}" srcId="{265785AF-0D38-4B60-9371-613FF7122003}" destId="{E32C9A52-3FF2-4AA7-920F-99BBD346D510}" srcOrd="2" destOrd="0" parTransId="{31BD60E4-C63C-4E06-98FB-18070918C6B3}" sibTransId="{D1EBE059-CC50-44F3-86D1-ECF7254F54A3}"/>
    <dgm:cxn modelId="{6ECB15F6-0857-478C-B35F-D58017951FA1}" type="presOf" srcId="{F5D130EF-F587-44FC-8BB9-337963090A8E}" destId="{91266D71-3E5B-4D8D-A053-3084912C8B51}" srcOrd="0" destOrd="0" presId="urn:microsoft.com/office/officeart/2005/8/layout/hList3"/>
    <dgm:cxn modelId="{9ADFA243-F664-4C95-A389-7C42E17343ED}" type="presOf" srcId="{D157B1DE-8D5A-4D2D-9A12-FA4A0007AEC0}" destId="{03D794D0-B070-4D45-B604-4041B362C52C}" srcOrd="0" destOrd="0" presId="urn:microsoft.com/office/officeart/2005/8/layout/hList3"/>
    <dgm:cxn modelId="{FCD30698-3457-4B3C-945A-48A2CBD611DB}" srcId="{265785AF-0D38-4B60-9371-613FF7122003}" destId="{DB96818C-644C-4F96-9536-C3620E6C84A8}" srcOrd="3" destOrd="0" parTransId="{F98907A1-0E08-4B20-B9CA-1C3F092BFEA9}" sibTransId="{66150B3E-6B43-415F-A0EA-5B62D621F38A}"/>
    <dgm:cxn modelId="{44FA9E7F-62F7-4376-85ED-DB1786F5D279}" type="presParOf" srcId="{3D8E7121-BAA7-4371-B3A8-604BD9079BC2}" destId="{1EB85FAA-5CD4-4AA9-A69C-02DB85F253A0}" srcOrd="0" destOrd="0" presId="urn:microsoft.com/office/officeart/2005/8/layout/hList3"/>
    <dgm:cxn modelId="{FEEEDC8C-3C23-4853-816D-F60F3FD50C6A}" type="presParOf" srcId="{3D8E7121-BAA7-4371-B3A8-604BD9079BC2}" destId="{800624DD-CE9F-4A53-A5B3-D057AB1BD865}" srcOrd="1" destOrd="0" presId="urn:microsoft.com/office/officeart/2005/8/layout/hList3"/>
    <dgm:cxn modelId="{99248E62-280F-4E50-82A3-FBBE73267184}" type="presParOf" srcId="{800624DD-CE9F-4A53-A5B3-D057AB1BD865}" destId="{91266D71-3E5B-4D8D-A053-3084912C8B51}" srcOrd="0" destOrd="0" presId="urn:microsoft.com/office/officeart/2005/8/layout/hList3"/>
    <dgm:cxn modelId="{4376FB82-6360-4051-9FE1-E10AD0D38AA4}" type="presParOf" srcId="{800624DD-CE9F-4A53-A5B3-D057AB1BD865}" destId="{03D794D0-B070-4D45-B604-4041B362C52C}" srcOrd="1" destOrd="0" presId="urn:microsoft.com/office/officeart/2005/8/layout/hList3"/>
    <dgm:cxn modelId="{03026E6A-37EF-4009-8EDA-2CF8DB15A761}" type="presParOf" srcId="{800624DD-CE9F-4A53-A5B3-D057AB1BD865}" destId="{DED40DBB-F3B7-4C15-B626-B556B0C6F93A}" srcOrd="2" destOrd="0" presId="urn:microsoft.com/office/officeart/2005/8/layout/hList3"/>
    <dgm:cxn modelId="{9E69C023-52B2-404E-B00E-1E8F0F1B6942}" type="presParOf" srcId="{800624DD-CE9F-4A53-A5B3-D057AB1BD865}" destId="{A252CFA6-A6DF-423F-A2BB-4A876193C1BE}" srcOrd="3" destOrd="0" presId="urn:microsoft.com/office/officeart/2005/8/layout/hList3"/>
    <dgm:cxn modelId="{FEE7720E-880B-4F56-B691-83B5B14E6884}" type="presParOf" srcId="{3D8E7121-BAA7-4371-B3A8-604BD9079BC2}" destId="{BC2A2845-AEE3-4A78-959A-F081A93CE3F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037075-BC29-4B86-8D47-258F5334ACF1}" type="doc">
      <dgm:prSet loTypeId="urn:microsoft.com/office/officeart/2008/layout/VerticalCurvedLis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FFBC9FB0-7A05-41A9-9B61-DD2752E4CFAA}">
      <dgm:prSet phldrT="[Szöveg]"/>
      <dgm:spPr/>
      <dgm:t>
        <a:bodyPr/>
        <a:lstStyle/>
        <a:p>
          <a:r>
            <a:rPr lang="hu-HU" b="1" dirty="0" smtClean="0"/>
            <a:t>Kapcsolatfelvétel, önkormányzati tájékoztatás – Tájékoztatási Portálon és a Kincstár által biztosított, szervezett egyéb csatornákon, fórumokon (pl. megyei tájékoztatók)</a:t>
          </a:r>
          <a:endParaRPr lang="hu-HU" b="1" dirty="0"/>
        </a:p>
      </dgm:t>
    </dgm:pt>
    <dgm:pt modelId="{753C80C4-4BD0-45B9-83F1-122921BB714C}" type="parTrans" cxnId="{CBA8CB5F-BF68-456A-B2A1-C6A7B0AAE779}">
      <dgm:prSet/>
      <dgm:spPr/>
      <dgm:t>
        <a:bodyPr/>
        <a:lstStyle/>
        <a:p>
          <a:endParaRPr lang="hu-HU" b="1"/>
        </a:p>
      </dgm:t>
    </dgm:pt>
    <dgm:pt modelId="{3B369624-84A6-4ED9-B5D3-E122C2EC8BD6}" type="sibTrans" cxnId="{CBA8CB5F-BF68-456A-B2A1-C6A7B0AAE779}">
      <dgm:prSet/>
      <dgm:spPr/>
      <dgm:t>
        <a:bodyPr/>
        <a:lstStyle/>
        <a:p>
          <a:endParaRPr lang="hu-HU" b="1"/>
        </a:p>
      </dgm:t>
    </dgm:pt>
    <dgm:pt modelId="{7C58D085-96F2-495A-95ED-64E13620F74F}">
      <dgm:prSet phldrT="[Szöveg]"/>
      <dgm:spPr/>
      <dgm:t>
        <a:bodyPr/>
        <a:lstStyle/>
        <a:p>
          <a:r>
            <a:rPr lang="hu-HU" b="1" dirty="0" smtClean="0"/>
            <a:t>Tájékoztató felületek és események menedzselése – információk folyamatos frissítése, visszajelzések, kérdések fogadási rendjének kialakítása, ügyfélszolgálati funkciók biztosítása</a:t>
          </a:r>
          <a:endParaRPr lang="hu-HU" b="1" dirty="0"/>
        </a:p>
      </dgm:t>
    </dgm:pt>
    <dgm:pt modelId="{92E6B000-A608-4B5B-902C-3702A42239BF}" type="parTrans" cxnId="{28C15C09-BC7F-47A9-95FA-BA09E71AF23F}">
      <dgm:prSet/>
      <dgm:spPr/>
      <dgm:t>
        <a:bodyPr/>
        <a:lstStyle/>
        <a:p>
          <a:endParaRPr lang="hu-HU" b="1"/>
        </a:p>
      </dgm:t>
    </dgm:pt>
    <dgm:pt modelId="{3D2E0716-37DD-43AB-A791-C278AFEEC95A}" type="sibTrans" cxnId="{28C15C09-BC7F-47A9-95FA-BA09E71AF23F}">
      <dgm:prSet/>
      <dgm:spPr/>
      <dgm:t>
        <a:bodyPr/>
        <a:lstStyle/>
        <a:p>
          <a:endParaRPr lang="hu-HU" b="1"/>
        </a:p>
      </dgm:t>
    </dgm:pt>
    <dgm:pt modelId="{79521D21-9FC5-4CB8-9C7D-8538CEAF3617}">
      <dgm:prSet phldrT="[Szöveg]"/>
      <dgm:spPr/>
      <dgm:t>
        <a:bodyPr/>
        <a:lstStyle/>
        <a:p>
          <a:r>
            <a:rPr lang="hu-HU" b="1" dirty="0" smtClean="0"/>
            <a:t>Adatbekérés – igényfelmérés – pl. képzési tervek összeállításához létszám és egyéb adatok bekérése, település portál igénybe vételére vonatkozó szándék felmérése</a:t>
          </a:r>
        </a:p>
      </dgm:t>
    </dgm:pt>
    <dgm:pt modelId="{47E7DA45-289E-4DEC-9163-03B3657583C0}" type="parTrans" cxnId="{06B26756-7819-4B88-A3CC-87EBCEBBF3D7}">
      <dgm:prSet/>
      <dgm:spPr/>
      <dgm:t>
        <a:bodyPr/>
        <a:lstStyle/>
        <a:p>
          <a:endParaRPr lang="hu-HU" b="1"/>
        </a:p>
      </dgm:t>
    </dgm:pt>
    <dgm:pt modelId="{EFE4F1E9-06A4-4DF5-A76A-1070491D3BD8}" type="sibTrans" cxnId="{06B26756-7819-4B88-A3CC-87EBCEBBF3D7}">
      <dgm:prSet/>
      <dgm:spPr/>
      <dgm:t>
        <a:bodyPr/>
        <a:lstStyle/>
        <a:p>
          <a:endParaRPr lang="hu-HU" b="1"/>
        </a:p>
      </dgm:t>
    </dgm:pt>
    <dgm:pt modelId="{778626E6-60D2-4C9F-8D30-3F10F8B3A266}">
      <dgm:prSet phldrT="[Szöveg]"/>
      <dgm:spPr/>
      <dgm:t>
        <a:bodyPr/>
        <a:lstStyle/>
        <a:p>
          <a:r>
            <a:rPr lang="hu-HU" b="1" dirty="0" smtClean="0"/>
            <a:t>ASP Szolgáltatásigénylés – Csatlakozási és szolgáltatási szerződés egyéni előkészítése partnerenként</a:t>
          </a:r>
          <a:endParaRPr lang="hu-HU" b="1" dirty="0"/>
        </a:p>
      </dgm:t>
    </dgm:pt>
    <dgm:pt modelId="{D448DEB3-AEAE-4FCA-BD40-DFD393007172}" type="parTrans" cxnId="{97DD0E82-40BB-4F50-8FFE-B876F960CBF1}">
      <dgm:prSet/>
      <dgm:spPr/>
      <dgm:t>
        <a:bodyPr/>
        <a:lstStyle/>
        <a:p>
          <a:endParaRPr lang="hu-HU" b="1"/>
        </a:p>
      </dgm:t>
    </dgm:pt>
    <dgm:pt modelId="{9BB25A8F-EEA1-4377-B369-3E291FD78101}" type="sibTrans" cxnId="{97DD0E82-40BB-4F50-8FFE-B876F960CBF1}">
      <dgm:prSet/>
      <dgm:spPr/>
      <dgm:t>
        <a:bodyPr/>
        <a:lstStyle/>
        <a:p>
          <a:endParaRPr lang="hu-HU" b="1"/>
        </a:p>
      </dgm:t>
    </dgm:pt>
    <dgm:pt modelId="{45361FD7-7544-4C1E-9BB2-F24E1DA51E0E}">
      <dgm:prSet phldrT="[Szöveg]"/>
      <dgm:spPr/>
      <dgm:t>
        <a:bodyPr/>
        <a:lstStyle/>
        <a:p>
          <a:r>
            <a:rPr lang="hu-HU" b="1" dirty="0" smtClean="0"/>
            <a:t>Csatlakozási feladatokat megtervezése – az önkormányzatok helyi tervezése, ütemezése a Kincstárral és a </a:t>
          </a:r>
          <a:r>
            <a:rPr lang="hu-HU" b="1" dirty="0" err="1" smtClean="0"/>
            <a:t>NISZ-szel</a:t>
          </a:r>
          <a:r>
            <a:rPr lang="hu-HU" b="1" dirty="0" smtClean="0"/>
            <a:t> egyeztetve</a:t>
          </a:r>
          <a:endParaRPr lang="hu-HU" b="1" dirty="0"/>
        </a:p>
      </dgm:t>
    </dgm:pt>
    <dgm:pt modelId="{7F912E6F-19C6-4F96-A0D9-B1A8C53AB450}" type="parTrans" cxnId="{07A06805-07A6-4665-804A-CC12EF9B79FD}">
      <dgm:prSet/>
      <dgm:spPr/>
      <dgm:t>
        <a:bodyPr/>
        <a:lstStyle/>
        <a:p>
          <a:endParaRPr lang="hu-HU" b="1"/>
        </a:p>
      </dgm:t>
    </dgm:pt>
    <dgm:pt modelId="{22C7BBBF-C58D-4381-9D0E-7255BC38BFAF}" type="sibTrans" cxnId="{07A06805-07A6-4665-804A-CC12EF9B79FD}">
      <dgm:prSet/>
      <dgm:spPr/>
      <dgm:t>
        <a:bodyPr/>
        <a:lstStyle/>
        <a:p>
          <a:endParaRPr lang="hu-HU" b="1"/>
        </a:p>
      </dgm:t>
    </dgm:pt>
    <dgm:pt modelId="{FE9DF264-998C-410B-84F9-CC419DEC1EB7}">
      <dgm:prSet phldrT="[Szöveg]"/>
      <dgm:spPr/>
      <dgm:t>
        <a:bodyPr/>
        <a:lstStyle/>
        <a:p>
          <a:r>
            <a:rPr lang="hu-HU" b="1" dirty="0" smtClean="0"/>
            <a:t>Csatlakozási és szolgáltatási szerződés szerződések megkötése</a:t>
          </a:r>
          <a:endParaRPr lang="hu-HU" b="1" dirty="0"/>
        </a:p>
      </dgm:t>
    </dgm:pt>
    <dgm:pt modelId="{6009ACED-361E-401A-BEFA-1B2B0CDB1B24}" type="parTrans" cxnId="{B3D3C054-7D2A-4401-BA35-CB3B031DD4AF}">
      <dgm:prSet/>
      <dgm:spPr/>
      <dgm:t>
        <a:bodyPr/>
        <a:lstStyle/>
        <a:p>
          <a:endParaRPr lang="hu-HU" b="1"/>
        </a:p>
      </dgm:t>
    </dgm:pt>
    <dgm:pt modelId="{C4DFC22E-97BB-413A-9927-F96E6F675E38}" type="sibTrans" cxnId="{B3D3C054-7D2A-4401-BA35-CB3B031DD4AF}">
      <dgm:prSet/>
      <dgm:spPr/>
      <dgm:t>
        <a:bodyPr/>
        <a:lstStyle/>
        <a:p>
          <a:endParaRPr lang="hu-HU" b="1"/>
        </a:p>
      </dgm:t>
    </dgm:pt>
    <dgm:pt modelId="{450300B3-C410-4A07-9D31-9CF15D8BEA8D}" type="pres">
      <dgm:prSet presAssocID="{B4037075-BC29-4B86-8D47-258F5334ACF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E1292453-D8DA-42F1-84F4-F4B3429825EE}" type="pres">
      <dgm:prSet presAssocID="{B4037075-BC29-4B86-8D47-258F5334ACF1}" presName="Name1" presStyleCnt="0"/>
      <dgm:spPr/>
    </dgm:pt>
    <dgm:pt modelId="{178A0EB8-2AF4-47BD-9EEB-072834D7846D}" type="pres">
      <dgm:prSet presAssocID="{B4037075-BC29-4B86-8D47-258F5334ACF1}" presName="cycle" presStyleCnt="0"/>
      <dgm:spPr/>
    </dgm:pt>
    <dgm:pt modelId="{0CD329BE-815B-484E-9904-B3358E8587C6}" type="pres">
      <dgm:prSet presAssocID="{B4037075-BC29-4B86-8D47-258F5334ACF1}" presName="srcNode" presStyleLbl="node1" presStyleIdx="0" presStyleCnt="6"/>
      <dgm:spPr/>
    </dgm:pt>
    <dgm:pt modelId="{30FFE6F9-D5C6-4D0F-A727-A6CCF0682796}" type="pres">
      <dgm:prSet presAssocID="{B4037075-BC29-4B86-8D47-258F5334ACF1}" presName="conn" presStyleLbl="parChTrans1D2" presStyleIdx="0" presStyleCnt="1"/>
      <dgm:spPr/>
      <dgm:t>
        <a:bodyPr/>
        <a:lstStyle/>
        <a:p>
          <a:endParaRPr lang="hu-HU"/>
        </a:p>
      </dgm:t>
    </dgm:pt>
    <dgm:pt modelId="{B880FFE1-B9CB-4FE6-8F88-B6EAB93E9FCB}" type="pres">
      <dgm:prSet presAssocID="{B4037075-BC29-4B86-8D47-258F5334ACF1}" presName="extraNode" presStyleLbl="node1" presStyleIdx="0" presStyleCnt="6"/>
      <dgm:spPr/>
    </dgm:pt>
    <dgm:pt modelId="{048C16E1-9CBE-4A25-95B5-545750A2109E}" type="pres">
      <dgm:prSet presAssocID="{B4037075-BC29-4B86-8D47-258F5334ACF1}" presName="dstNode" presStyleLbl="node1" presStyleIdx="0" presStyleCnt="6"/>
      <dgm:spPr/>
    </dgm:pt>
    <dgm:pt modelId="{B6A2ED26-076C-4C3D-8F60-74A60BAF8F64}" type="pres">
      <dgm:prSet presAssocID="{FFBC9FB0-7A05-41A9-9B61-DD2752E4CFA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A0B9808-239A-4BEF-B8A7-B1E61473449D}" type="pres">
      <dgm:prSet presAssocID="{FFBC9FB0-7A05-41A9-9B61-DD2752E4CFAA}" presName="accent_1" presStyleCnt="0"/>
      <dgm:spPr/>
    </dgm:pt>
    <dgm:pt modelId="{2F437834-7233-4E27-8AE0-BB1F1136C6D3}" type="pres">
      <dgm:prSet presAssocID="{FFBC9FB0-7A05-41A9-9B61-DD2752E4CFAA}" presName="accentRepeatNode" presStyleLbl="solidFgAcc1" presStyleIdx="0" presStyleCnt="6"/>
      <dgm:spPr/>
    </dgm:pt>
    <dgm:pt modelId="{AB2145EA-3803-47D0-804F-26E86F01E0DF}" type="pres">
      <dgm:prSet presAssocID="{7C58D085-96F2-495A-95ED-64E13620F74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7E33D08-37A2-42A9-99F4-DB00C5BBE40F}" type="pres">
      <dgm:prSet presAssocID="{7C58D085-96F2-495A-95ED-64E13620F74F}" presName="accent_2" presStyleCnt="0"/>
      <dgm:spPr/>
    </dgm:pt>
    <dgm:pt modelId="{F5FF3815-4F20-4E2E-BFFC-C1F6ADBA03DD}" type="pres">
      <dgm:prSet presAssocID="{7C58D085-96F2-495A-95ED-64E13620F74F}" presName="accentRepeatNode" presStyleLbl="solidFgAcc1" presStyleIdx="1" presStyleCnt="6"/>
      <dgm:spPr/>
    </dgm:pt>
    <dgm:pt modelId="{4CB5641C-EADC-4C69-B88B-317001C20C1C}" type="pres">
      <dgm:prSet presAssocID="{79521D21-9FC5-4CB8-9C7D-8538CEAF361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811BF11-842E-489D-A449-92EAF9517785}" type="pres">
      <dgm:prSet presAssocID="{79521D21-9FC5-4CB8-9C7D-8538CEAF3617}" presName="accent_3" presStyleCnt="0"/>
      <dgm:spPr/>
    </dgm:pt>
    <dgm:pt modelId="{5F2A68C0-8A97-4B70-BE40-675EB73C7253}" type="pres">
      <dgm:prSet presAssocID="{79521D21-9FC5-4CB8-9C7D-8538CEAF3617}" presName="accentRepeatNode" presStyleLbl="solidFgAcc1" presStyleIdx="2" presStyleCnt="6"/>
      <dgm:spPr/>
    </dgm:pt>
    <dgm:pt modelId="{CDFFC24D-A4C8-4341-96BF-CB4E5E9DC621}" type="pres">
      <dgm:prSet presAssocID="{778626E6-60D2-4C9F-8D30-3F10F8B3A26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482B4DB-1808-492E-85DA-F78CF9C0B1F5}" type="pres">
      <dgm:prSet presAssocID="{778626E6-60D2-4C9F-8D30-3F10F8B3A266}" presName="accent_4" presStyleCnt="0"/>
      <dgm:spPr/>
    </dgm:pt>
    <dgm:pt modelId="{495A8D80-C204-4AFF-A290-B8E1A86D37EF}" type="pres">
      <dgm:prSet presAssocID="{778626E6-60D2-4C9F-8D30-3F10F8B3A266}" presName="accentRepeatNode" presStyleLbl="solidFgAcc1" presStyleIdx="3" presStyleCnt="6"/>
      <dgm:spPr/>
    </dgm:pt>
    <dgm:pt modelId="{6B91EB34-C13B-46DD-AFCA-F656B5A7E7B9}" type="pres">
      <dgm:prSet presAssocID="{45361FD7-7544-4C1E-9BB2-F24E1DA51E0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F26DF5D-038E-4E74-8ED3-F7F547614388}" type="pres">
      <dgm:prSet presAssocID="{45361FD7-7544-4C1E-9BB2-F24E1DA51E0E}" presName="accent_5" presStyleCnt="0"/>
      <dgm:spPr/>
    </dgm:pt>
    <dgm:pt modelId="{C4B01BBB-0545-48FF-B7B5-57BF15EC5EBE}" type="pres">
      <dgm:prSet presAssocID="{45361FD7-7544-4C1E-9BB2-F24E1DA51E0E}" presName="accentRepeatNode" presStyleLbl="solidFgAcc1" presStyleIdx="4" presStyleCnt="6"/>
      <dgm:spPr/>
    </dgm:pt>
    <dgm:pt modelId="{84DDB2AC-058D-405E-8B7E-151CFF5B2967}" type="pres">
      <dgm:prSet presAssocID="{FE9DF264-998C-410B-84F9-CC419DEC1EB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248A97-869E-40B4-B09F-898376E83287}" type="pres">
      <dgm:prSet presAssocID="{FE9DF264-998C-410B-84F9-CC419DEC1EB7}" presName="accent_6" presStyleCnt="0"/>
      <dgm:spPr/>
    </dgm:pt>
    <dgm:pt modelId="{C1EB5437-D7B3-4D57-B48A-281DBCDCB056}" type="pres">
      <dgm:prSet presAssocID="{FE9DF264-998C-410B-84F9-CC419DEC1EB7}" presName="accentRepeatNode" presStyleLbl="solidFgAcc1" presStyleIdx="5" presStyleCnt="6"/>
      <dgm:spPr/>
    </dgm:pt>
  </dgm:ptLst>
  <dgm:cxnLst>
    <dgm:cxn modelId="{F0A46C18-C30F-40C2-8755-0F34747F609E}" type="presOf" srcId="{B4037075-BC29-4B86-8D47-258F5334ACF1}" destId="{450300B3-C410-4A07-9D31-9CF15D8BEA8D}" srcOrd="0" destOrd="0" presId="urn:microsoft.com/office/officeart/2008/layout/VerticalCurvedList"/>
    <dgm:cxn modelId="{D5EFF329-03FB-4157-8388-ED67827277E7}" type="presOf" srcId="{7C58D085-96F2-495A-95ED-64E13620F74F}" destId="{AB2145EA-3803-47D0-804F-26E86F01E0DF}" srcOrd="0" destOrd="0" presId="urn:microsoft.com/office/officeart/2008/layout/VerticalCurvedList"/>
    <dgm:cxn modelId="{6A467C35-89EF-48E7-94B3-9B1851E41B56}" type="presOf" srcId="{778626E6-60D2-4C9F-8D30-3F10F8B3A266}" destId="{CDFFC24D-A4C8-4341-96BF-CB4E5E9DC621}" srcOrd="0" destOrd="0" presId="urn:microsoft.com/office/officeart/2008/layout/VerticalCurvedList"/>
    <dgm:cxn modelId="{B3D3C054-7D2A-4401-BA35-CB3B031DD4AF}" srcId="{B4037075-BC29-4B86-8D47-258F5334ACF1}" destId="{FE9DF264-998C-410B-84F9-CC419DEC1EB7}" srcOrd="5" destOrd="0" parTransId="{6009ACED-361E-401A-BEFA-1B2B0CDB1B24}" sibTransId="{C4DFC22E-97BB-413A-9927-F96E6F675E38}"/>
    <dgm:cxn modelId="{B54388DC-2436-4B9E-9E79-85C7C8F3D2E5}" type="presOf" srcId="{FFBC9FB0-7A05-41A9-9B61-DD2752E4CFAA}" destId="{B6A2ED26-076C-4C3D-8F60-74A60BAF8F64}" srcOrd="0" destOrd="0" presId="urn:microsoft.com/office/officeart/2008/layout/VerticalCurvedList"/>
    <dgm:cxn modelId="{4ECF1923-60DA-4ABE-8911-B4AF0EDBECFE}" type="presOf" srcId="{3B369624-84A6-4ED9-B5D3-E122C2EC8BD6}" destId="{30FFE6F9-D5C6-4D0F-A727-A6CCF0682796}" srcOrd="0" destOrd="0" presId="urn:microsoft.com/office/officeart/2008/layout/VerticalCurvedList"/>
    <dgm:cxn modelId="{28C15C09-BC7F-47A9-95FA-BA09E71AF23F}" srcId="{B4037075-BC29-4B86-8D47-258F5334ACF1}" destId="{7C58D085-96F2-495A-95ED-64E13620F74F}" srcOrd="1" destOrd="0" parTransId="{92E6B000-A608-4B5B-902C-3702A42239BF}" sibTransId="{3D2E0716-37DD-43AB-A791-C278AFEEC95A}"/>
    <dgm:cxn modelId="{CBA8CB5F-BF68-456A-B2A1-C6A7B0AAE779}" srcId="{B4037075-BC29-4B86-8D47-258F5334ACF1}" destId="{FFBC9FB0-7A05-41A9-9B61-DD2752E4CFAA}" srcOrd="0" destOrd="0" parTransId="{753C80C4-4BD0-45B9-83F1-122921BB714C}" sibTransId="{3B369624-84A6-4ED9-B5D3-E122C2EC8BD6}"/>
    <dgm:cxn modelId="{06B26756-7819-4B88-A3CC-87EBCEBBF3D7}" srcId="{B4037075-BC29-4B86-8D47-258F5334ACF1}" destId="{79521D21-9FC5-4CB8-9C7D-8538CEAF3617}" srcOrd="2" destOrd="0" parTransId="{47E7DA45-289E-4DEC-9163-03B3657583C0}" sibTransId="{EFE4F1E9-06A4-4DF5-A76A-1070491D3BD8}"/>
    <dgm:cxn modelId="{E9370286-1881-45D0-9E54-5EBFA4CB77FD}" type="presOf" srcId="{45361FD7-7544-4C1E-9BB2-F24E1DA51E0E}" destId="{6B91EB34-C13B-46DD-AFCA-F656B5A7E7B9}" srcOrd="0" destOrd="0" presId="urn:microsoft.com/office/officeart/2008/layout/VerticalCurvedList"/>
    <dgm:cxn modelId="{0F5FA38F-7617-4568-ACDB-7034647447CD}" type="presOf" srcId="{FE9DF264-998C-410B-84F9-CC419DEC1EB7}" destId="{84DDB2AC-058D-405E-8B7E-151CFF5B2967}" srcOrd="0" destOrd="0" presId="urn:microsoft.com/office/officeart/2008/layout/VerticalCurvedList"/>
    <dgm:cxn modelId="{91D8AAF1-9558-45E8-A75E-2C3B6927FCCE}" type="presOf" srcId="{79521D21-9FC5-4CB8-9C7D-8538CEAF3617}" destId="{4CB5641C-EADC-4C69-B88B-317001C20C1C}" srcOrd="0" destOrd="0" presId="urn:microsoft.com/office/officeart/2008/layout/VerticalCurvedList"/>
    <dgm:cxn modelId="{97DD0E82-40BB-4F50-8FFE-B876F960CBF1}" srcId="{B4037075-BC29-4B86-8D47-258F5334ACF1}" destId="{778626E6-60D2-4C9F-8D30-3F10F8B3A266}" srcOrd="3" destOrd="0" parTransId="{D448DEB3-AEAE-4FCA-BD40-DFD393007172}" sibTransId="{9BB25A8F-EEA1-4377-B369-3E291FD78101}"/>
    <dgm:cxn modelId="{07A06805-07A6-4665-804A-CC12EF9B79FD}" srcId="{B4037075-BC29-4B86-8D47-258F5334ACF1}" destId="{45361FD7-7544-4C1E-9BB2-F24E1DA51E0E}" srcOrd="4" destOrd="0" parTransId="{7F912E6F-19C6-4F96-A0D9-B1A8C53AB450}" sibTransId="{22C7BBBF-C58D-4381-9D0E-7255BC38BFAF}"/>
    <dgm:cxn modelId="{A9D78438-25B0-4BCF-845B-EF8F73774172}" type="presParOf" srcId="{450300B3-C410-4A07-9D31-9CF15D8BEA8D}" destId="{E1292453-D8DA-42F1-84F4-F4B3429825EE}" srcOrd="0" destOrd="0" presId="urn:microsoft.com/office/officeart/2008/layout/VerticalCurvedList"/>
    <dgm:cxn modelId="{675576F5-D06D-4ABC-A61E-3969F2B485CA}" type="presParOf" srcId="{E1292453-D8DA-42F1-84F4-F4B3429825EE}" destId="{178A0EB8-2AF4-47BD-9EEB-072834D7846D}" srcOrd="0" destOrd="0" presId="urn:microsoft.com/office/officeart/2008/layout/VerticalCurvedList"/>
    <dgm:cxn modelId="{62467370-17F1-414A-A365-76AD345898F2}" type="presParOf" srcId="{178A0EB8-2AF4-47BD-9EEB-072834D7846D}" destId="{0CD329BE-815B-484E-9904-B3358E8587C6}" srcOrd="0" destOrd="0" presId="urn:microsoft.com/office/officeart/2008/layout/VerticalCurvedList"/>
    <dgm:cxn modelId="{D73EF89C-387A-4FD4-BFDF-5C76D6FE1C5C}" type="presParOf" srcId="{178A0EB8-2AF4-47BD-9EEB-072834D7846D}" destId="{30FFE6F9-D5C6-4D0F-A727-A6CCF0682796}" srcOrd="1" destOrd="0" presId="urn:microsoft.com/office/officeart/2008/layout/VerticalCurvedList"/>
    <dgm:cxn modelId="{E31C8012-7956-47B2-B29F-A5EFCC83A46C}" type="presParOf" srcId="{178A0EB8-2AF4-47BD-9EEB-072834D7846D}" destId="{B880FFE1-B9CB-4FE6-8F88-B6EAB93E9FCB}" srcOrd="2" destOrd="0" presId="urn:microsoft.com/office/officeart/2008/layout/VerticalCurvedList"/>
    <dgm:cxn modelId="{459ED0C8-5C9F-46FF-9302-CCBC7E8C6D53}" type="presParOf" srcId="{178A0EB8-2AF4-47BD-9EEB-072834D7846D}" destId="{048C16E1-9CBE-4A25-95B5-545750A2109E}" srcOrd="3" destOrd="0" presId="urn:microsoft.com/office/officeart/2008/layout/VerticalCurvedList"/>
    <dgm:cxn modelId="{698F2B48-CEB3-4EC7-A337-2B39377D9CBE}" type="presParOf" srcId="{E1292453-D8DA-42F1-84F4-F4B3429825EE}" destId="{B6A2ED26-076C-4C3D-8F60-74A60BAF8F64}" srcOrd="1" destOrd="0" presId="urn:microsoft.com/office/officeart/2008/layout/VerticalCurvedList"/>
    <dgm:cxn modelId="{F3D2E93A-10F8-4072-92B9-7C01EAED3509}" type="presParOf" srcId="{E1292453-D8DA-42F1-84F4-F4B3429825EE}" destId="{0A0B9808-239A-4BEF-B8A7-B1E61473449D}" srcOrd="2" destOrd="0" presId="urn:microsoft.com/office/officeart/2008/layout/VerticalCurvedList"/>
    <dgm:cxn modelId="{09428AA2-5E79-449A-B176-413442198794}" type="presParOf" srcId="{0A0B9808-239A-4BEF-B8A7-B1E61473449D}" destId="{2F437834-7233-4E27-8AE0-BB1F1136C6D3}" srcOrd="0" destOrd="0" presId="urn:microsoft.com/office/officeart/2008/layout/VerticalCurvedList"/>
    <dgm:cxn modelId="{3C46281E-B13A-4234-9D71-470324B2B9AD}" type="presParOf" srcId="{E1292453-D8DA-42F1-84F4-F4B3429825EE}" destId="{AB2145EA-3803-47D0-804F-26E86F01E0DF}" srcOrd="3" destOrd="0" presId="urn:microsoft.com/office/officeart/2008/layout/VerticalCurvedList"/>
    <dgm:cxn modelId="{95368ABC-4209-4DA3-AED6-42146E133D49}" type="presParOf" srcId="{E1292453-D8DA-42F1-84F4-F4B3429825EE}" destId="{37E33D08-37A2-42A9-99F4-DB00C5BBE40F}" srcOrd="4" destOrd="0" presId="urn:microsoft.com/office/officeart/2008/layout/VerticalCurvedList"/>
    <dgm:cxn modelId="{2739D00E-4DBC-4F40-A9C4-4D284DAEB3A0}" type="presParOf" srcId="{37E33D08-37A2-42A9-99F4-DB00C5BBE40F}" destId="{F5FF3815-4F20-4E2E-BFFC-C1F6ADBA03DD}" srcOrd="0" destOrd="0" presId="urn:microsoft.com/office/officeart/2008/layout/VerticalCurvedList"/>
    <dgm:cxn modelId="{A266614C-14E8-460D-BCC6-2EC80A866163}" type="presParOf" srcId="{E1292453-D8DA-42F1-84F4-F4B3429825EE}" destId="{4CB5641C-EADC-4C69-B88B-317001C20C1C}" srcOrd="5" destOrd="0" presId="urn:microsoft.com/office/officeart/2008/layout/VerticalCurvedList"/>
    <dgm:cxn modelId="{80AE4351-1C3A-4233-A5D6-97FFD3E8DE86}" type="presParOf" srcId="{E1292453-D8DA-42F1-84F4-F4B3429825EE}" destId="{D811BF11-842E-489D-A449-92EAF9517785}" srcOrd="6" destOrd="0" presId="urn:microsoft.com/office/officeart/2008/layout/VerticalCurvedList"/>
    <dgm:cxn modelId="{5894D476-D604-4403-B3F7-4F4DA8314610}" type="presParOf" srcId="{D811BF11-842E-489D-A449-92EAF9517785}" destId="{5F2A68C0-8A97-4B70-BE40-675EB73C7253}" srcOrd="0" destOrd="0" presId="urn:microsoft.com/office/officeart/2008/layout/VerticalCurvedList"/>
    <dgm:cxn modelId="{8DA63FB6-5C8E-4871-8376-CE29FC0E0850}" type="presParOf" srcId="{E1292453-D8DA-42F1-84F4-F4B3429825EE}" destId="{CDFFC24D-A4C8-4341-96BF-CB4E5E9DC621}" srcOrd="7" destOrd="0" presId="urn:microsoft.com/office/officeart/2008/layout/VerticalCurvedList"/>
    <dgm:cxn modelId="{2BA51904-486E-425D-911C-9469F7C37767}" type="presParOf" srcId="{E1292453-D8DA-42F1-84F4-F4B3429825EE}" destId="{E482B4DB-1808-492E-85DA-F78CF9C0B1F5}" srcOrd="8" destOrd="0" presId="urn:microsoft.com/office/officeart/2008/layout/VerticalCurvedList"/>
    <dgm:cxn modelId="{3880BEE6-FE3D-4E42-A767-7D24F3A3453E}" type="presParOf" srcId="{E482B4DB-1808-492E-85DA-F78CF9C0B1F5}" destId="{495A8D80-C204-4AFF-A290-B8E1A86D37EF}" srcOrd="0" destOrd="0" presId="urn:microsoft.com/office/officeart/2008/layout/VerticalCurvedList"/>
    <dgm:cxn modelId="{992321CB-BA1B-4024-A816-C884B5A2B6E4}" type="presParOf" srcId="{E1292453-D8DA-42F1-84F4-F4B3429825EE}" destId="{6B91EB34-C13B-46DD-AFCA-F656B5A7E7B9}" srcOrd="9" destOrd="0" presId="urn:microsoft.com/office/officeart/2008/layout/VerticalCurvedList"/>
    <dgm:cxn modelId="{2064F428-A155-46F0-A8F6-2FC819A27946}" type="presParOf" srcId="{E1292453-D8DA-42F1-84F4-F4B3429825EE}" destId="{0F26DF5D-038E-4E74-8ED3-F7F547614388}" srcOrd="10" destOrd="0" presId="urn:microsoft.com/office/officeart/2008/layout/VerticalCurvedList"/>
    <dgm:cxn modelId="{66793A0A-EE58-47C6-A840-A539F090396A}" type="presParOf" srcId="{0F26DF5D-038E-4E74-8ED3-F7F547614388}" destId="{C4B01BBB-0545-48FF-B7B5-57BF15EC5EBE}" srcOrd="0" destOrd="0" presId="urn:microsoft.com/office/officeart/2008/layout/VerticalCurvedList"/>
    <dgm:cxn modelId="{9F7578B0-5DAC-4280-9850-7C93B88BBD43}" type="presParOf" srcId="{E1292453-D8DA-42F1-84F4-F4B3429825EE}" destId="{84DDB2AC-058D-405E-8B7E-151CFF5B2967}" srcOrd="11" destOrd="0" presId="urn:microsoft.com/office/officeart/2008/layout/VerticalCurvedList"/>
    <dgm:cxn modelId="{A18E76FC-F2FF-43C4-9326-9021C202737F}" type="presParOf" srcId="{E1292453-D8DA-42F1-84F4-F4B3429825EE}" destId="{14248A97-869E-40B4-B09F-898376E83287}" srcOrd="12" destOrd="0" presId="urn:microsoft.com/office/officeart/2008/layout/VerticalCurvedList"/>
    <dgm:cxn modelId="{DD1D2A4B-4C9A-46C5-98F0-74C2BB7DD0A8}" type="presParOf" srcId="{14248A97-869E-40B4-B09F-898376E83287}" destId="{C1EB5437-D7B3-4D57-B48A-281DBCDCB0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D0B652-ED39-4A94-9138-D05643C970D4}" type="doc">
      <dgm:prSet loTypeId="urn:microsoft.com/office/officeart/2005/8/layout/chevron2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612072E1-2495-442E-A8CB-C7AB1D01E3EA}">
      <dgm:prSet phldrT="[Szöveg]" custT="1"/>
      <dgm:spPr/>
      <dgm:t>
        <a:bodyPr/>
        <a:lstStyle/>
        <a:p>
          <a:endParaRPr lang="hu-HU" sz="1800" b="1" dirty="0" smtClean="0"/>
        </a:p>
        <a:p>
          <a:r>
            <a:rPr lang="hu-HU" sz="1800" b="1" dirty="0" smtClean="0"/>
            <a:t>1.</a:t>
          </a:r>
          <a:endParaRPr lang="hu-HU" sz="1800" b="1" dirty="0"/>
        </a:p>
      </dgm:t>
    </dgm:pt>
    <dgm:pt modelId="{BF2E40B1-04F1-40C3-BE21-7CAA7A1A0D1D}" type="parTrans" cxnId="{F44BCE28-0C07-4699-A80C-377FB87E94AC}">
      <dgm:prSet/>
      <dgm:spPr/>
      <dgm:t>
        <a:bodyPr/>
        <a:lstStyle/>
        <a:p>
          <a:endParaRPr lang="hu-HU"/>
        </a:p>
      </dgm:t>
    </dgm:pt>
    <dgm:pt modelId="{3C28F3B2-A182-4C02-9924-4A0E9E029260}" type="sibTrans" cxnId="{F44BCE28-0C07-4699-A80C-377FB87E94AC}">
      <dgm:prSet/>
      <dgm:spPr/>
      <dgm:t>
        <a:bodyPr/>
        <a:lstStyle/>
        <a:p>
          <a:endParaRPr lang="hu-HU"/>
        </a:p>
      </dgm:t>
    </dgm:pt>
    <dgm:pt modelId="{E3525A6F-8E2C-4957-BDA8-8336D61C9E90}">
      <dgm:prSet phldrT="[Szöveg]"/>
      <dgm:spPr/>
      <dgm:t>
        <a:bodyPr/>
        <a:lstStyle/>
        <a:p>
          <a:pPr algn="just"/>
          <a:r>
            <a:rPr lang="hu-HU" dirty="0" smtClean="0"/>
            <a:t>Saját beruházás nélkül korszerű, a jogszabályoknak megfelelő programhoz jutnak az önkormányzatok</a:t>
          </a:r>
          <a:endParaRPr lang="hu-HU" dirty="0"/>
        </a:p>
      </dgm:t>
    </dgm:pt>
    <dgm:pt modelId="{E7277BD2-70C4-4BF6-84C8-9C936662B528}" type="parTrans" cxnId="{D94CB015-33EE-4AB9-901B-70F18388D16E}">
      <dgm:prSet/>
      <dgm:spPr/>
      <dgm:t>
        <a:bodyPr/>
        <a:lstStyle/>
        <a:p>
          <a:endParaRPr lang="hu-HU"/>
        </a:p>
      </dgm:t>
    </dgm:pt>
    <dgm:pt modelId="{71B34125-592C-4D20-A8A7-66DF875D47F9}" type="sibTrans" cxnId="{D94CB015-33EE-4AB9-901B-70F18388D16E}">
      <dgm:prSet/>
      <dgm:spPr/>
      <dgm:t>
        <a:bodyPr/>
        <a:lstStyle/>
        <a:p>
          <a:endParaRPr lang="hu-HU"/>
        </a:p>
      </dgm:t>
    </dgm:pt>
    <dgm:pt modelId="{3F6DD574-FF83-4224-9744-28CCBE77041C}">
      <dgm:prSet phldrT="[Szöveg]" custT="1"/>
      <dgm:spPr/>
      <dgm:t>
        <a:bodyPr/>
        <a:lstStyle/>
        <a:p>
          <a:r>
            <a:rPr lang="hu-HU" sz="1800" b="1" dirty="0" smtClean="0"/>
            <a:t> </a:t>
          </a:r>
        </a:p>
        <a:p>
          <a:r>
            <a:rPr lang="hu-HU" sz="1800" b="1" dirty="0" smtClean="0"/>
            <a:t>2.</a:t>
          </a:r>
          <a:endParaRPr lang="hu-HU" sz="1800" b="1" dirty="0"/>
        </a:p>
      </dgm:t>
    </dgm:pt>
    <dgm:pt modelId="{B24632FE-6EE4-45C2-9D8F-7FE080C26001}" type="parTrans" cxnId="{B0E3D328-52FC-4F8B-AB73-440779E12315}">
      <dgm:prSet/>
      <dgm:spPr/>
      <dgm:t>
        <a:bodyPr/>
        <a:lstStyle/>
        <a:p>
          <a:endParaRPr lang="hu-HU"/>
        </a:p>
      </dgm:t>
    </dgm:pt>
    <dgm:pt modelId="{37DE2370-D02F-437C-982C-541D4530C7CB}" type="sibTrans" cxnId="{B0E3D328-52FC-4F8B-AB73-440779E12315}">
      <dgm:prSet/>
      <dgm:spPr/>
      <dgm:t>
        <a:bodyPr/>
        <a:lstStyle/>
        <a:p>
          <a:endParaRPr lang="hu-HU"/>
        </a:p>
      </dgm:t>
    </dgm:pt>
    <dgm:pt modelId="{DE44FC99-7E15-413B-B40D-26CAE003FE74}">
      <dgm:prSet phldrT="[Szöveg]"/>
      <dgm:spPr/>
      <dgm:t>
        <a:bodyPr/>
        <a:lstStyle/>
        <a:p>
          <a:pPr algn="just"/>
          <a:r>
            <a:rPr lang="hu-HU" dirty="0" smtClean="0"/>
            <a:t>A jogszabály-változásokból eredő programkövetés költségei nem terhelik az önkormányzatot, azok automatikusan beépülnek</a:t>
          </a:r>
          <a:endParaRPr lang="hu-HU" dirty="0"/>
        </a:p>
      </dgm:t>
    </dgm:pt>
    <dgm:pt modelId="{32452A2F-1DC3-4E00-8C4C-F11C3290B586}" type="parTrans" cxnId="{68690B52-340E-410A-BA6A-E58C848E091D}">
      <dgm:prSet/>
      <dgm:spPr/>
      <dgm:t>
        <a:bodyPr/>
        <a:lstStyle/>
        <a:p>
          <a:endParaRPr lang="hu-HU"/>
        </a:p>
      </dgm:t>
    </dgm:pt>
    <dgm:pt modelId="{2AFA75F5-952D-4E84-8280-D0B982BF216B}" type="sibTrans" cxnId="{68690B52-340E-410A-BA6A-E58C848E091D}">
      <dgm:prSet/>
      <dgm:spPr/>
      <dgm:t>
        <a:bodyPr/>
        <a:lstStyle/>
        <a:p>
          <a:endParaRPr lang="hu-HU"/>
        </a:p>
      </dgm:t>
    </dgm:pt>
    <dgm:pt modelId="{1C1A137E-BE68-4E4D-BE55-BE75065DFE12}">
      <dgm:prSet phldrT="[Szöveg]" custT="1"/>
      <dgm:spPr/>
      <dgm:t>
        <a:bodyPr/>
        <a:lstStyle/>
        <a:p>
          <a:endParaRPr lang="hu-HU" sz="1800" b="1" dirty="0" smtClean="0"/>
        </a:p>
        <a:p>
          <a:r>
            <a:rPr lang="hu-HU" sz="1800" b="1" dirty="0" smtClean="0"/>
            <a:t>3.</a:t>
          </a:r>
          <a:endParaRPr lang="hu-HU" sz="1800" b="1" dirty="0"/>
        </a:p>
      </dgm:t>
    </dgm:pt>
    <dgm:pt modelId="{8DB58CFA-BDF1-4C46-8082-6B201E6C34C6}" type="parTrans" cxnId="{D1531E36-5723-4E92-A93F-B0FBB252E32D}">
      <dgm:prSet/>
      <dgm:spPr/>
      <dgm:t>
        <a:bodyPr/>
        <a:lstStyle/>
        <a:p>
          <a:endParaRPr lang="hu-HU"/>
        </a:p>
      </dgm:t>
    </dgm:pt>
    <dgm:pt modelId="{01233755-1B5B-481A-A387-76AF4D29C054}" type="sibTrans" cxnId="{D1531E36-5723-4E92-A93F-B0FBB252E32D}">
      <dgm:prSet/>
      <dgm:spPr/>
      <dgm:t>
        <a:bodyPr/>
        <a:lstStyle/>
        <a:p>
          <a:endParaRPr lang="hu-HU"/>
        </a:p>
      </dgm:t>
    </dgm:pt>
    <dgm:pt modelId="{BD6E0FFC-C82E-40EA-A12A-AC07CCDD9EC3}">
      <dgm:prSet phldrT="[Szöveg]"/>
      <dgm:spPr/>
      <dgm:t>
        <a:bodyPr/>
        <a:lstStyle/>
        <a:p>
          <a:pPr algn="just"/>
          <a:r>
            <a:rPr lang="hu-HU" dirty="0" smtClean="0"/>
            <a:t>A rendelkezésre álló dokumentációk és segédletek részletesen mutatják be a gazdálkodási szakrendszer moduljait, funkcióit, és a jellemző gazdasági események kezelésének folyamatait.</a:t>
          </a:r>
          <a:endParaRPr lang="hu-HU" dirty="0"/>
        </a:p>
      </dgm:t>
    </dgm:pt>
    <dgm:pt modelId="{68EC5C3B-6560-4CD1-9913-65EED4AE4CAA}" type="parTrans" cxnId="{7694277E-540D-4194-A0E2-D86623221AEA}">
      <dgm:prSet/>
      <dgm:spPr/>
      <dgm:t>
        <a:bodyPr/>
        <a:lstStyle/>
        <a:p>
          <a:endParaRPr lang="hu-HU"/>
        </a:p>
      </dgm:t>
    </dgm:pt>
    <dgm:pt modelId="{3BD06D91-A43B-41BB-B49B-62AE9FB20CF2}" type="sibTrans" cxnId="{7694277E-540D-4194-A0E2-D86623221AEA}">
      <dgm:prSet/>
      <dgm:spPr/>
      <dgm:t>
        <a:bodyPr/>
        <a:lstStyle/>
        <a:p>
          <a:endParaRPr lang="hu-HU"/>
        </a:p>
      </dgm:t>
    </dgm:pt>
    <dgm:pt modelId="{4F0C4A1A-90C5-4254-926D-FEDB6DF63522}" type="pres">
      <dgm:prSet presAssocID="{30D0B652-ED39-4A94-9138-D05643C970D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7810BCA-6A82-4095-8DCA-1D80D8D01094}" type="pres">
      <dgm:prSet presAssocID="{612072E1-2495-442E-A8CB-C7AB1D01E3EA}" presName="composite" presStyleCnt="0"/>
      <dgm:spPr/>
      <dgm:t>
        <a:bodyPr/>
        <a:lstStyle/>
        <a:p>
          <a:endParaRPr lang="hu-HU"/>
        </a:p>
      </dgm:t>
    </dgm:pt>
    <dgm:pt modelId="{347C2AF5-C811-44F9-9459-13FCE8487B53}" type="pres">
      <dgm:prSet presAssocID="{612072E1-2495-442E-A8CB-C7AB1D01E3EA}" presName="parentText" presStyleLbl="alignNode1" presStyleIdx="0" presStyleCnt="3" custLinFactNeighborY="24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90455F-48D3-4894-9E36-AE6832B678E6}" type="pres">
      <dgm:prSet presAssocID="{612072E1-2495-442E-A8CB-C7AB1D01E3E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7930DD7-F5FB-42EC-A6C6-FE914FDF3725}" type="pres">
      <dgm:prSet presAssocID="{3C28F3B2-A182-4C02-9924-4A0E9E029260}" presName="sp" presStyleCnt="0"/>
      <dgm:spPr/>
      <dgm:t>
        <a:bodyPr/>
        <a:lstStyle/>
        <a:p>
          <a:endParaRPr lang="hu-HU"/>
        </a:p>
      </dgm:t>
    </dgm:pt>
    <dgm:pt modelId="{65EFBE49-86BD-45A6-88C6-92F737169753}" type="pres">
      <dgm:prSet presAssocID="{3F6DD574-FF83-4224-9744-28CCBE77041C}" presName="composite" presStyleCnt="0"/>
      <dgm:spPr/>
      <dgm:t>
        <a:bodyPr/>
        <a:lstStyle/>
        <a:p>
          <a:endParaRPr lang="hu-HU"/>
        </a:p>
      </dgm:t>
    </dgm:pt>
    <dgm:pt modelId="{83DF7E7B-FDD1-4981-9D2F-AF30C04A3CA6}" type="pres">
      <dgm:prSet presAssocID="{3F6DD574-FF83-4224-9744-28CCBE77041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6C3C41B-AB7F-445D-B500-7AD2C12F3449}" type="pres">
      <dgm:prSet presAssocID="{3F6DD574-FF83-4224-9744-28CCBE77041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0F8F62E-F0B2-4C35-9CF0-8214CDD9F8EE}" type="pres">
      <dgm:prSet presAssocID="{37DE2370-D02F-437C-982C-541D4530C7CB}" presName="sp" presStyleCnt="0"/>
      <dgm:spPr/>
      <dgm:t>
        <a:bodyPr/>
        <a:lstStyle/>
        <a:p>
          <a:endParaRPr lang="hu-HU"/>
        </a:p>
      </dgm:t>
    </dgm:pt>
    <dgm:pt modelId="{D35769E6-DEC9-4687-A2F6-8A0D4FE342AD}" type="pres">
      <dgm:prSet presAssocID="{1C1A137E-BE68-4E4D-BE55-BE75065DFE12}" presName="composite" presStyleCnt="0"/>
      <dgm:spPr/>
      <dgm:t>
        <a:bodyPr/>
        <a:lstStyle/>
        <a:p>
          <a:endParaRPr lang="hu-HU"/>
        </a:p>
      </dgm:t>
    </dgm:pt>
    <dgm:pt modelId="{745531B9-7912-42A3-AD3C-2D2B918AC77D}" type="pres">
      <dgm:prSet presAssocID="{1C1A137E-BE68-4E4D-BE55-BE75065DFE1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A23EA8A-445E-4A8D-B2C7-56C92631A23B}" type="pres">
      <dgm:prSet presAssocID="{1C1A137E-BE68-4E4D-BE55-BE75065DFE1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94CB015-33EE-4AB9-901B-70F18388D16E}" srcId="{612072E1-2495-442E-A8CB-C7AB1D01E3EA}" destId="{E3525A6F-8E2C-4957-BDA8-8336D61C9E90}" srcOrd="0" destOrd="0" parTransId="{E7277BD2-70C4-4BF6-84C8-9C936662B528}" sibTransId="{71B34125-592C-4D20-A8A7-66DF875D47F9}"/>
    <dgm:cxn modelId="{1F96AE06-D6EB-492C-B120-4A071ED311D7}" type="presOf" srcId="{1C1A137E-BE68-4E4D-BE55-BE75065DFE12}" destId="{745531B9-7912-42A3-AD3C-2D2B918AC77D}" srcOrd="0" destOrd="0" presId="urn:microsoft.com/office/officeart/2005/8/layout/chevron2"/>
    <dgm:cxn modelId="{B4FEB675-2853-4F0A-BE72-2B9D63258E8B}" type="presOf" srcId="{DE44FC99-7E15-413B-B40D-26CAE003FE74}" destId="{26C3C41B-AB7F-445D-B500-7AD2C12F3449}" srcOrd="0" destOrd="0" presId="urn:microsoft.com/office/officeart/2005/8/layout/chevron2"/>
    <dgm:cxn modelId="{A3E9927D-A7E2-44F7-97FC-567658B45420}" type="presOf" srcId="{3F6DD574-FF83-4224-9744-28CCBE77041C}" destId="{83DF7E7B-FDD1-4981-9D2F-AF30C04A3CA6}" srcOrd="0" destOrd="0" presId="urn:microsoft.com/office/officeart/2005/8/layout/chevron2"/>
    <dgm:cxn modelId="{B0E3D328-52FC-4F8B-AB73-440779E12315}" srcId="{30D0B652-ED39-4A94-9138-D05643C970D4}" destId="{3F6DD574-FF83-4224-9744-28CCBE77041C}" srcOrd="1" destOrd="0" parTransId="{B24632FE-6EE4-45C2-9D8F-7FE080C26001}" sibTransId="{37DE2370-D02F-437C-982C-541D4530C7CB}"/>
    <dgm:cxn modelId="{AAAD3643-D235-4BCE-AD17-863FDC393035}" type="presOf" srcId="{30D0B652-ED39-4A94-9138-D05643C970D4}" destId="{4F0C4A1A-90C5-4254-926D-FEDB6DF63522}" srcOrd="0" destOrd="0" presId="urn:microsoft.com/office/officeart/2005/8/layout/chevron2"/>
    <dgm:cxn modelId="{6C05D9B7-A9E8-41A9-BDE5-A212D023F7F8}" type="presOf" srcId="{612072E1-2495-442E-A8CB-C7AB1D01E3EA}" destId="{347C2AF5-C811-44F9-9459-13FCE8487B53}" srcOrd="0" destOrd="0" presId="urn:microsoft.com/office/officeart/2005/8/layout/chevron2"/>
    <dgm:cxn modelId="{D1531E36-5723-4E92-A93F-B0FBB252E32D}" srcId="{30D0B652-ED39-4A94-9138-D05643C970D4}" destId="{1C1A137E-BE68-4E4D-BE55-BE75065DFE12}" srcOrd="2" destOrd="0" parTransId="{8DB58CFA-BDF1-4C46-8082-6B201E6C34C6}" sibTransId="{01233755-1B5B-481A-A387-76AF4D29C054}"/>
    <dgm:cxn modelId="{68690B52-340E-410A-BA6A-E58C848E091D}" srcId="{3F6DD574-FF83-4224-9744-28CCBE77041C}" destId="{DE44FC99-7E15-413B-B40D-26CAE003FE74}" srcOrd="0" destOrd="0" parTransId="{32452A2F-1DC3-4E00-8C4C-F11C3290B586}" sibTransId="{2AFA75F5-952D-4E84-8280-D0B982BF216B}"/>
    <dgm:cxn modelId="{DA276F56-7010-44B5-B7EF-10806D75C973}" type="presOf" srcId="{E3525A6F-8E2C-4957-BDA8-8336D61C9E90}" destId="{BB90455F-48D3-4894-9E36-AE6832B678E6}" srcOrd="0" destOrd="0" presId="urn:microsoft.com/office/officeart/2005/8/layout/chevron2"/>
    <dgm:cxn modelId="{7694277E-540D-4194-A0E2-D86623221AEA}" srcId="{1C1A137E-BE68-4E4D-BE55-BE75065DFE12}" destId="{BD6E0FFC-C82E-40EA-A12A-AC07CCDD9EC3}" srcOrd="0" destOrd="0" parTransId="{68EC5C3B-6560-4CD1-9913-65EED4AE4CAA}" sibTransId="{3BD06D91-A43B-41BB-B49B-62AE9FB20CF2}"/>
    <dgm:cxn modelId="{A5EF10B2-BABF-426B-B79E-00E9D06C1137}" type="presOf" srcId="{BD6E0FFC-C82E-40EA-A12A-AC07CCDD9EC3}" destId="{1A23EA8A-445E-4A8D-B2C7-56C92631A23B}" srcOrd="0" destOrd="0" presId="urn:microsoft.com/office/officeart/2005/8/layout/chevron2"/>
    <dgm:cxn modelId="{F44BCE28-0C07-4699-A80C-377FB87E94AC}" srcId="{30D0B652-ED39-4A94-9138-D05643C970D4}" destId="{612072E1-2495-442E-A8CB-C7AB1D01E3EA}" srcOrd="0" destOrd="0" parTransId="{BF2E40B1-04F1-40C3-BE21-7CAA7A1A0D1D}" sibTransId="{3C28F3B2-A182-4C02-9924-4A0E9E029260}"/>
    <dgm:cxn modelId="{DF95EED4-AC6A-4C73-8655-AC1DFEC9B38E}" type="presParOf" srcId="{4F0C4A1A-90C5-4254-926D-FEDB6DF63522}" destId="{07810BCA-6A82-4095-8DCA-1D80D8D01094}" srcOrd="0" destOrd="0" presId="urn:microsoft.com/office/officeart/2005/8/layout/chevron2"/>
    <dgm:cxn modelId="{33F2EF5D-FFFA-4CEC-8AF7-73813988D932}" type="presParOf" srcId="{07810BCA-6A82-4095-8DCA-1D80D8D01094}" destId="{347C2AF5-C811-44F9-9459-13FCE8487B53}" srcOrd="0" destOrd="0" presId="urn:microsoft.com/office/officeart/2005/8/layout/chevron2"/>
    <dgm:cxn modelId="{3EED1F38-DF61-4FB2-B310-A3F0FCF4C42C}" type="presParOf" srcId="{07810BCA-6A82-4095-8DCA-1D80D8D01094}" destId="{BB90455F-48D3-4894-9E36-AE6832B678E6}" srcOrd="1" destOrd="0" presId="urn:microsoft.com/office/officeart/2005/8/layout/chevron2"/>
    <dgm:cxn modelId="{4083F37A-4799-407D-A768-5CEE281EDE11}" type="presParOf" srcId="{4F0C4A1A-90C5-4254-926D-FEDB6DF63522}" destId="{D7930DD7-F5FB-42EC-A6C6-FE914FDF3725}" srcOrd="1" destOrd="0" presId="urn:microsoft.com/office/officeart/2005/8/layout/chevron2"/>
    <dgm:cxn modelId="{B56A4610-B536-4E14-B1D9-113C877F981E}" type="presParOf" srcId="{4F0C4A1A-90C5-4254-926D-FEDB6DF63522}" destId="{65EFBE49-86BD-45A6-88C6-92F737169753}" srcOrd="2" destOrd="0" presId="urn:microsoft.com/office/officeart/2005/8/layout/chevron2"/>
    <dgm:cxn modelId="{17650F38-CCE8-4F19-B5C9-1CFF82A95DC1}" type="presParOf" srcId="{65EFBE49-86BD-45A6-88C6-92F737169753}" destId="{83DF7E7B-FDD1-4981-9D2F-AF30C04A3CA6}" srcOrd="0" destOrd="0" presId="urn:microsoft.com/office/officeart/2005/8/layout/chevron2"/>
    <dgm:cxn modelId="{386E5064-8D0F-403D-8F21-71CF1E9D5354}" type="presParOf" srcId="{65EFBE49-86BD-45A6-88C6-92F737169753}" destId="{26C3C41B-AB7F-445D-B500-7AD2C12F3449}" srcOrd="1" destOrd="0" presId="urn:microsoft.com/office/officeart/2005/8/layout/chevron2"/>
    <dgm:cxn modelId="{08FD1869-25EE-4514-9468-AD4F43CC9AF8}" type="presParOf" srcId="{4F0C4A1A-90C5-4254-926D-FEDB6DF63522}" destId="{E0F8F62E-F0B2-4C35-9CF0-8214CDD9F8EE}" srcOrd="3" destOrd="0" presId="urn:microsoft.com/office/officeart/2005/8/layout/chevron2"/>
    <dgm:cxn modelId="{B84D3BD4-6236-46FD-9B8F-9549DDCECBB3}" type="presParOf" srcId="{4F0C4A1A-90C5-4254-926D-FEDB6DF63522}" destId="{D35769E6-DEC9-4687-A2F6-8A0D4FE342AD}" srcOrd="4" destOrd="0" presId="urn:microsoft.com/office/officeart/2005/8/layout/chevron2"/>
    <dgm:cxn modelId="{0F594A0D-2641-4FFA-B61C-3E675EF6DC47}" type="presParOf" srcId="{D35769E6-DEC9-4687-A2F6-8A0D4FE342AD}" destId="{745531B9-7912-42A3-AD3C-2D2B918AC77D}" srcOrd="0" destOrd="0" presId="urn:microsoft.com/office/officeart/2005/8/layout/chevron2"/>
    <dgm:cxn modelId="{2351D55F-62BE-4254-BA79-F54382D2AAC2}" type="presParOf" srcId="{D35769E6-DEC9-4687-A2F6-8A0D4FE342AD}" destId="{1A23EA8A-445E-4A8D-B2C7-56C92631A23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800458-1DD4-47BD-90E0-12BAC365B5AA}" type="doc">
      <dgm:prSet loTypeId="urn:microsoft.com/office/officeart/2005/8/layout/hList3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hu-HU"/>
        </a:p>
      </dgm:t>
    </dgm:pt>
    <dgm:pt modelId="{84CD45A8-8301-40B6-8491-E02FB9F09CA8}">
      <dgm:prSet phldrT="[Szöveg]"/>
      <dgm:spPr/>
      <dgm:t>
        <a:bodyPr/>
        <a:lstStyle/>
        <a:p>
          <a:r>
            <a:rPr lang="hu-HU" b="1" dirty="0" smtClean="0"/>
            <a:t>4 modulból áll a szakrendszer:</a:t>
          </a:r>
          <a:endParaRPr lang="hu-HU" dirty="0"/>
        </a:p>
      </dgm:t>
    </dgm:pt>
    <dgm:pt modelId="{5630CF70-0845-4EF7-BA49-3F06A58057C4}" type="parTrans" cxnId="{FF9DDF43-05AA-4C3A-80F3-ECCB6318451F}">
      <dgm:prSet/>
      <dgm:spPr/>
      <dgm:t>
        <a:bodyPr/>
        <a:lstStyle/>
        <a:p>
          <a:endParaRPr lang="hu-HU"/>
        </a:p>
      </dgm:t>
    </dgm:pt>
    <dgm:pt modelId="{3766D3C2-7F86-4C9F-9127-473EB9DE4FD0}" type="sibTrans" cxnId="{FF9DDF43-05AA-4C3A-80F3-ECCB6318451F}">
      <dgm:prSet/>
      <dgm:spPr/>
      <dgm:t>
        <a:bodyPr/>
        <a:lstStyle/>
        <a:p>
          <a:endParaRPr lang="hu-HU"/>
        </a:p>
      </dgm:t>
    </dgm:pt>
    <dgm:pt modelId="{EE815557-1131-4FB3-89D8-6A21AD048E15}">
      <dgm:prSet phldrT="[Szöveg]" custT="1"/>
      <dgm:spPr/>
      <dgm:t>
        <a:bodyPr/>
        <a:lstStyle/>
        <a:p>
          <a:r>
            <a:rPr lang="hu-HU" sz="2400" b="1" dirty="0" smtClean="0"/>
            <a:t>KASZPER</a:t>
          </a:r>
          <a:r>
            <a:rPr lang="hu-HU" sz="2400" dirty="0" smtClean="0"/>
            <a:t> </a:t>
          </a:r>
        </a:p>
        <a:p>
          <a:r>
            <a:rPr lang="hu-HU" sz="2400" dirty="0" smtClean="0"/>
            <a:t> Központi Analitikai Számviteli – Pénzügyi  Rendszer</a:t>
          </a:r>
          <a:endParaRPr lang="hu-HU" sz="2400" dirty="0"/>
        </a:p>
      </dgm:t>
    </dgm:pt>
    <dgm:pt modelId="{37E6780E-301E-4408-8BB5-B2E00909AA2B}" type="parTrans" cxnId="{F555D8FE-AC90-45EC-A83E-9477C1952528}">
      <dgm:prSet/>
      <dgm:spPr/>
      <dgm:t>
        <a:bodyPr/>
        <a:lstStyle/>
        <a:p>
          <a:endParaRPr lang="hu-HU"/>
        </a:p>
      </dgm:t>
    </dgm:pt>
    <dgm:pt modelId="{48AE85F6-2724-4F7C-AEDB-47E3520656D6}" type="sibTrans" cxnId="{F555D8FE-AC90-45EC-A83E-9477C1952528}">
      <dgm:prSet/>
      <dgm:spPr/>
      <dgm:t>
        <a:bodyPr/>
        <a:lstStyle/>
        <a:p>
          <a:endParaRPr lang="hu-HU"/>
        </a:p>
      </dgm:t>
    </dgm:pt>
    <dgm:pt modelId="{232E9539-D454-4814-BB97-A6D2EBBC6C81}">
      <dgm:prSet phldrT="[Szöveg]" custT="1"/>
      <dgm:spPr/>
      <dgm:t>
        <a:bodyPr/>
        <a:lstStyle/>
        <a:p>
          <a:r>
            <a:rPr lang="hu-HU" sz="2400" b="1" dirty="0" smtClean="0"/>
            <a:t>KATI</a:t>
          </a:r>
          <a:r>
            <a:rPr lang="hu-HU" sz="2400" dirty="0" smtClean="0"/>
            <a:t> </a:t>
          </a:r>
        </a:p>
        <a:p>
          <a:r>
            <a:rPr lang="hu-HU" sz="2400" dirty="0" smtClean="0"/>
            <a:t> Tárgyi eszköz és készletnyilvántartó modul</a:t>
          </a:r>
          <a:endParaRPr lang="hu-HU" sz="2400" dirty="0"/>
        </a:p>
      </dgm:t>
    </dgm:pt>
    <dgm:pt modelId="{5260AE60-37F9-43B4-A8CE-1A4EF2A23BAD}" type="parTrans" cxnId="{C23B20C4-84D8-4986-99AC-83524AE8C342}">
      <dgm:prSet/>
      <dgm:spPr/>
      <dgm:t>
        <a:bodyPr/>
        <a:lstStyle/>
        <a:p>
          <a:endParaRPr lang="hu-HU"/>
        </a:p>
      </dgm:t>
    </dgm:pt>
    <dgm:pt modelId="{9E436638-4A3E-4F24-8216-387FDD4B4402}" type="sibTrans" cxnId="{C23B20C4-84D8-4986-99AC-83524AE8C342}">
      <dgm:prSet/>
      <dgm:spPr/>
      <dgm:t>
        <a:bodyPr/>
        <a:lstStyle/>
        <a:p>
          <a:endParaRPr lang="hu-HU"/>
        </a:p>
      </dgm:t>
    </dgm:pt>
    <dgm:pt modelId="{1131A5D7-8B79-4EE8-8683-265882470735}">
      <dgm:prSet phldrT="[Szöveg]" custT="1"/>
      <dgm:spPr/>
      <dgm:t>
        <a:bodyPr/>
        <a:lstStyle/>
        <a:p>
          <a:r>
            <a:rPr lang="hu-HU" sz="2400" b="1" dirty="0" smtClean="0"/>
            <a:t>ETRIUSZ</a:t>
          </a:r>
          <a:r>
            <a:rPr lang="hu-HU" sz="2400" dirty="0" smtClean="0"/>
            <a:t> Költségvetési, tervezési és beszámoló készítő modul</a:t>
          </a:r>
          <a:endParaRPr lang="hu-HU" sz="2400" dirty="0"/>
        </a:p>
      </dgm:t>
    </dgm:pt>
    <dgm:pt modelId="{5B0C74AC-66E3-43F1-BF64-D6F4391756B5}" type="parTrans" cxnId="{ECBFC950-7013-4E03-8083-3999DD8E8B18}">
      <dgm:prSet/>
      <dgm:spPr/>
      <dgm:t>
        <a:bodyPr/>
        <a:lstStyle/>
        <a:p>
          <a:endParaRPr lang="hu-HU"/>
        </a:p>
      </dgm:t>
    </dgm:pt>
    <dgm:pt modelId="{30ED9F24-8F31-48DE-9896-920DD8FE08D8}" type="sibTrans" cxnId="{ECBFC950-7013-4E03-8083-3999DD8E8B18}">
      <dgm:prSet/>
      <dgm:spPr/>
      <dgm:t>
        <a:bodyPr/>
        <a:lstStyle/>
        <a:p>
          <a:endParaRPr lang="hu-HU"/>
        </a:p>
      </dgm:t>
    </dgm:pt>
    <dgm:pt modelId="{F34C6859-0378-4482-A599-CEE27A9C3563}">
      <dgm:prSet phldrT="[Szöveg]" custT="1"/>
      <dgm:spPr/>
      <dgm:t>
        <a:bodyPr/>
        <a:lstStyle/>
        <a:p>
          <a:r>
            <a:rPr lang="hu-HU" sz="2400" b="1" dirty="0" smtClean="0"/>
            <a:t>VIR</a:t>
          </a:r>
          <a:r>
            <a:rPr lang="hu-HU" sz="2400" dirty="0" smtClean="0"/>
            <a:t> </a:t>
          </a:r>
        </a:p>
        <a:p>
          <a:r>
            <a:rPr lang="hu-HU" sz="2400" dirty="0" smtClean="0"/>
            <a:t> Vezetői információs rendszer</a:t>
          </a:r>
          <a:endParaRPr lang="hu-HU" sz="2400" dirty="0"/>
        </a:p>
      </dgm:t>
    </dgm:pt>
    <dgm:pt modelId="{59543A50-5334-4FAC-974A-9C09CAF9430E}" type="parTrans" cxnId="{7F600E19-5CF8-457B-B652-C465005553A6}">
      <dgm:prSet/>
      <dgm:spPr/>
      <dgm:t>
        <a:bodyPr/>
        <a:lstStyle/>
        <a:p>
          <a:endParaRPr lang="hu-HU"/>
        </a:p>
      </dgm:t>
    </dgm:pt>
    <dgm:pt modelId="{EF0916C9-4ADD-4B3E-A6C3-1D364092815F}" type="sibTrans" cxnId="{7F600E19-5CF8-457B-B652-C465005553A6}">
      <dgm:prSet/>
      <dgm:spPr/>
      <dgm:t>
        <a:bodyPr/>
        <a:lstStyle/>
        <a:p>
          <a:endParaRPr lang="hu-HU"/>
        </a:p>
      </dgm:t>
    </dgm:pt>
    <dgm:pt modelId="{589D5519-808A-42F0-A291-2811E254849C}" type="pres">
      <dgm:prSet presAssocID="{67800458-1DD4-47BD-90E0-12BAC365B5A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38C7F1D-0930-4EEE-ADC5-A5B2B199E0AB}" type="pres">
      <dgm:prSet presAssocID="{84CD45A8-8301-40B6-8491-E02FB9F09CA8}" presName="roof" presStyleLbl="dkBgShp" presStyleIdx="0" presStyleCnt="2" custLinFactNeighborX="-287"/>
      <dgm:spPr/>
      <dgm:t>
        <a:bodyPr/>
        <a:lstStyle/>
        <a:p>
          <a:endParaRPr lang="hu-HU"/>
        </a:p>
      </dgm:t>
    </dgm:pt>
    <dgm:pt modelId="{9CD10159-ECFB-4DBC-B9F0-69A3E5D2F29F}" type="pres">
      <dgm:prSet presAssocID="{84CD45A8-8301-40B6-8491-E02FB9F09CA8}" presName="pillars" presStyleCnt="0"/>
      <dgm:spPr/>
    </dgm:pt>
    <dgm:pt modelId="{67FAFCFB-F219-415F-936A-5D256FAAE717}" type="pres">
      <dgm:prSet presAssocID="{84CD45A8-8301-40B6-8491-E02FB9F09CA8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CB4AE6C-5A8E-49B2-9445-854FBF8B474B}" type="pres">
      <dgm:prSet presAssocID="{232E9539-D454-4814-BB97-A6D2EBBC6C81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1B9281B-C12F-4B8B-806C-564FB1739368}" type="pres">
      <dgm:prSet presAssocID="{1131A5D7-8B79-4EE8-8683-265882470735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B3AA1EB-4A15-4463-9034-F1A1E2FC4D85}" type="pres">
      <dgm:prSet presAssocID="{F34C6859-0378-4482-A599-CEE27A9C3563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C49EC43-4D07-46AC-958B-8623623E48DE}" type="pres">
      <dgm:prSet presAssocID="{84CD45A8-8301-40B6-8491-E02FB9F09CA8}" presName="base" presStyleLbl="dkBgShp" presStyleIdx="1" presStyleCnt="2"/>
      <dgm:spPr/>
    </dgm:pt>
  </dgm:ptLst>
  <dgm:cxnLst>
    <dgm:cxn modelId="{FF9DDF43-05AA-4C3A-80F3-ECCB6318451F}" srcId="{67800458-1DD4-47BD-90E0-12BAC365B5AA}" destId="{84CD45A8-8301-40B6-8491-E02FB9F09CA8}" srcOrd="0" destOrd="0" parTransId="{5630CF70-0845-4EF7-BA49-3F06A58057C4}" sibTransId="{3766D3C2-7F86-4C9F-9127-473EB9DE4FD0}"/>
    <dgm:cxn modelId="{0FCF115F-07FC-4BEE-A63F-C529F3E7B199}" type="presOf" srcId="{67800458-1DD4-47BD-90E0-12BAC365B5AA}" destId="{589D5519-808A-42F0-A291-2811E254849C}" srcOrd="0" destOrd="0" presId="urn:microsoft.com/office/officeart/2005/8/layout/hList3"/>
    <dgm:cxn modelId="{D4C63F04-E9E5-41A9-9DBE-B7CC2F9DBE71}" type="presOf" srcId="{232E9539-D454-4814-BB97-A6D2EBBC6C81}" destId="{CCB4AE6C-5A8E-49B2-9445-854FBF8B474B}" srcOrd="0" destOrd="0" presId="urn:microsoft.com/office/officeart/2005/8/layout/hList3"/>
    <dgm:cxn modelId="{CEDD023F-0773-4E48-886C-06763067BE95}" type="presOf" srcId="{84CD45A8-8301-40B6-8491-E02FB9F09CA8}" destId="{938C7F1D-0930-4EEE-ADC5-A5B2B199E0AB}" srcOrd="0" destOrd="0" presId="urn:microsoft.com/office/officeart/2005/8/layout/hList3"/>
    <dgm:cxn modelId="{24AFF435-DFB0-41AF-A183-32B8BCB622B6}" type="presOf" srcId="{EE815557-1131-4FB3-89D8-6A21AD048E15}" destId="{67FAFCFB-F219-415F-936A-5D256FAAE717}" srcOrd="0" destOrd="0" presId="urn:microsoft.com/office/officeart/2005/8/layout/hList3"/>
    <dgm:cxn modelId="{ECBFC950-7013-4E03-8083-3999DD8E8B18}" srcId="{84CD45A8-8301-40B6-8491-E02FB9F09CA8}" destId="{1131A5D7-8B79-4EE8-8683-265882470735}" srcOrd="2" destOrd="0" parTransId="{5B0C74AC-66E3-43F1-BF64-D6F4391756B5}" sibTransId="{30ED9F24-8F31-48DE-9896-920DD8FE08D8}"/>
    <dgm:cxn modelId="{41B7BE1A-FBAF-40FE-BD92-F61ADFFF7239}" type="presOf" srcId="{F34C6859-0378-4482-A599-CEE27A9C3563}" destId="{EB3AA1EB-4A15-4463-9034-F1A1E2FC4D85}" srcOrd="0" destOrd="0" presId="urn:microsoft.com/office/officeart/2005/8/layout/hList3"/>
    <dgm:cxn modelId="{F555D8FE-AC90-45EC-A83E-9477C1952528}" srcId="{84CD45A8-8301-40B6-8491-E02FB9F09CA8}" destId="{EE815557-1131-4FB3-89D8-6A21AD048E15}" srcOrd="0" destOrd="0" parTransId="{37E6780E-301E-4408-8BB5-B2E00909AA2B}" sibTransId="{48AE85F6-2724-4F7C-AEDB-47E3520656D6}"/>
    <dgm:cxn modelId="{7F600E19-5CF8-457B-B652-C465005553A6}" srcId="{84CD45A8-8301-40B6-8491-E02FB9F09CA8}" destId="{F34C6859-0378-4482-A599-CEE27A9C3563}" srcOrd="3" destOrd="0" parTransId="{59543A50-5334-4FAC-974A-9C09CAF9430E}" sibTransId="{EF0916C9-4ADD-4B3E-A6C3-1D364092815F}"/>
    <dgm:cxn modelId="{C23B20C4-84D8-4986-99AC-83524AE8C342}" srcId="{84CD45A8-8301-40B6-8491-E02FB9F09CA8}" destId="{232E9539-D454-4814-BB97-A6D2EBBC6C81}" srcOrd="1" destOrd="0" parTransId="{5260AE60-37F9-43B4-A8CE-1A4EF2A23BAD}" sibTransId="{9E436638-4A3E-4F24-8216-387FDD4B4402}"/>
    <dgm:cxn modelId="{78E2A5FE-39E6-4F90-ABC3-D89F9DA608A9}" type="presOf" srcId="{1131A5D7-8B79-4EE8-8683-265882470735}" destId="{F1B9281B-C12F-4B8B-806C-564FB1739368}" srcOrd="0" destOrd="0" presId="urn:microsoft.com/office/officeart/2005/8/layout/hList3"/>
    <dgm:cxn modelId="{753CACEE-0618-41DE-AF94-5820F967A129}" type="presParOf" srcId="{589D5519-808A-42F0-A291-2811E254849C}" destId="{938C7F1D-0930-4EEE-ADC5-A5B2B199E0AB}" srcOrd="0" destOrd="0" presId="urn:microsoft.com/office/officeart/2005/8/layout/hList3"/>
    <dgm:cxn modelId="{F66E4F11-954C-4EE4-B253-3764D78A20FB}" type="presParOf" srcId="{589D5519-808A-42F0-A291-2811E254849C}" destId="{9CD10159-ECFB-4DBC-B9F0-69A3E5D2F29F}" srcOrd="1" destOrd="0" presId="urn:microsoft.com/office/officeart/2005/8/layout/hList3"/>
    <dgm:cxn modelId="{BD2394D9-483A-46E1-9635-F0382E70A7B8}" type="presParOf" srcId="{9CD10159-ECFB-4DBC-B9F0-69A3E5D2F29F}" destId="{67FAFCFB-F219-415F-936A-5D256FAAE717}" srcOrd="0" destOrd="0" presId="urn:microsoft.com/office/officeart/2005/8/layout/hList3"/>
    <dgm:cxn modelId="{47906C9C-E878-432E-BE9F-B861751E6E35}" type="presParOf" srcId="{9CD10159-ECFB-4DBC-B9F0-69A3E5D2F29F}" destId="{CCB4AE6C-5A8E-49B2-9445-854FBF8B474B}" srcOrd="1" destOrd="0" presId="urn:microsoft.com/office/officeart/2005/8/layout/hList3"/>
    <dgm:cxn modelId="{E28D2032-F6F0-4C77-BFEB-926A15885687}" type="presParOf" srcId="{9CD10159-ECFB-4DBC-B9F0-69A3E5D2F29F}" destId="{F1B9281B-C12F-4B8B-806C-564FB1739368}" srcOrd="2" destOrd="0" presId="urn:microsoft.com/office/officeart/2005/8/layout/hList3"/>
    <dgm:cxn modelId="{2B8EC9E4-AF64-48CA-BBE3-0FC05FA1CA10}" type="presParOf" srcId="{9CD10159-ECFB-4DBC-B9F0-69A3E5D2F29F}" destId="{EB3AA1EB-4A15-4463-9034-F1A1E2FC4D85}" srcOrd="3" destOrd="0" presId="urn:microsoft.com/office/officeart/2005/8/layout/hList3"/>
    <dgm:cxn modelId="{73CE5B36-9AAF-4EC9-A0E3-C55B10BF25B3}" type="presParOf" srcId="{589D5519-808A-42F0-A291-2811E254849C}" destId="{1C49EC43-4D07-46AC-958B-8623623E48D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12638F-28C1-4B68-B944-C5F974E7811A}" type="doc">
      <dgm:prSet loTypeId="urn:microsoft.com/office/officeart/2008/layout/VerticalCurvedList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17332D6E-5D2D-4A8B-B284-7D95F240315C}">
      <dgm:prSet phldrT="[Szöveg]"/>
      <dgm:spPr/>
      <dgm:t>
        <a:bodyPr/>
        <a:lstStyle/>
        <a:p>
          <a:r>
            <a:rPr lang="hu-HU" b="1" dirty="0" smtClean="0"/>
            <a:t>Intézményi hierarchia, pénzügyi–számviteli folyamatok, jogosultságok meghatározása önkormányzatnál és intézményeinél, feladatok felelőseinek kijelölése!</a:t>
          </a:r>
          <a:endParaRPr lang="hu-HU" b="1" dirty="0"/>
        </a:p>
      </dgm:t>
    </dgm:pt>
    <dgm:pt modelId="{ACE2CA46-F891-4F1F-A9CC-C84571DBCE77}" type="parTrans" cxnId="{1C352F6B-1FF2-4255-B9B4-73B879FA992D}">
      <dgm:prSet/>
      <dgm:spPr/>
      <dgm:t>
        <a:bodyPr/>
        <a:lstStyle/>
        <a:p>
          <a:endParaRPr lang="hu-HU"/>
        </a:p>
      </dgm:t>
    </dgm:pt>
    <dgm:pt modelId="{3A9E090B-CDCE-4674-97E5-583A6F11B365}" type="sibTrans" cxnId="{1C352F6B-1FF2-4255-B9B4-73B879FA992D}">
      <dgm:prSet/>
      <dgm:spPr/>
      <dgm:t>
        <a:bodyPr/>
        <a:lstStyle/>
        <a:p>
          <a:endParaRPr lang="hu-HU"/>
        </a:p>
      </dgm:t>
    </dgm:pt>
    <dgm:pt modelId="{26F9E0D5-82E2-4597-9F07-F9ED6C51D5F2}">
      <dgm:prSet phldrT="[Szöveg]"/>
      <dgm:spPr/>
      <dgm:t>
        <a:bodyPr/>
        <a:lstStyle/>
        <a:p>
          <a:r>
            <a:rPr lang="hu-HU" b="1" dirty="0" smtClean="0"/>
            <a:t>Adattisztítás – Adatpótlás – Partnertörzs, Tárgyi eszköz tekintetében</a:t>
          </a:r>
          <a:endParaRPr lang="hu-HU" b="1" dirty="0"/>
        </a:p>
      </dgm:t>
    </dgm:pt>
    <dgm:pt modelId="{20623855-45C8-4F0F-834F-EA2DEB56E76C}" type="parTrans" cxnId="{9221D4B0-D3BF-46EB-B4E5-17F97A4E6E48}">
      <dgm:prSet/>
      <dgm:spPr/>
      <dgm:t>
        <a:bodyPr/>
        <a:lstStyle/>
        <a:p>
          <a:endParaRPr lang="hu-HU"/>
        </a:p>
      </dgm:t>
    </dgm:pt>
    <dgm:pt modelId="{882DC854-2250-46D3-88CE-5AC9CD6B6B46}" type="sibTrans" cxnId="{9221D4B0-D3BF-46EB-B4E5-17F97A4E6E48}">
      <dgm:prSet/>
      <dgm:spPr/>
      <dgm:t>
        <a:bodyPr/>
        <a:lstStyle/>
        <a:p>
          <a:endParaRPr lang="hu-HU"/>
        </a:p>
      </dgm:t>
    </dgm:pt>
    <dgm:pt modelId="{C459F3FB-BBF0-45C0-A6A4-BC62AB701C70}">
      <dgm:prSet phldrT="[Szöveg]"/>
      <dgm:spPr/>
      <dgm:t>
        <a:bodyPr/>
        <a:lstStyle/>
        <a:p>
          <a:r>
            <a:rPr lang="hu-HU" b="1" dirty="0" smtClean="0"/>
            <a:t>Intézményadatok ellenőrzése</a:t>
          </a:r>
          <a:endParaRPr lang="hu-HU" b="1" dirty="0"/>
        </a:p>
      </dgm:t>
    </dgm:pt>
    <dgm:pt modelId="{506910B9-5765-4C2E-BB44-D3B850ED4D2E}" type="parTrans" cxnId="{855F8165-84CB-437E-BB78-7AC8E751B6F7}">
      <dgm:prSet/>
      <dgm:spPr/>
      <dgm:t>
        <a:bodyPr/>
        <a:lstStyle/>
        <a:p>
          <a:endParaRPr lang="hu-HU"/>
        </a:p>
      </dgm:t>
    </dgm:pt>
    <dgm:pt modelId="{AFAE9C7A-4E52-4476-A162-CB2DB73D2245}" type="sibTrans" cxnId="{855F8165-84CB-437E-BB78-7AC8E751B6F7}">
      <dgm:prSet/>
      <dgm:spPr/>
      <dgm:t>
        <a:bodyPr/>
        <a:lstStyle/>
        <a:p>
          <a:endParaRPr lang="hu-HU"/>
        </a:p>
      </dgm:t>
    </dgm:pt>
    <dgm:pt modelId="{D3A613A7-9507-405E-9E44-58E7A5D1D830}">
      <dgm:prSet phldrT="[Szöveg]"/>
      <dgm:spPr/>
      <dgm:t>
        <a:bodyPr/>
        <a:lstStyle/>
        <a:p>
          <a:r>
            <a:rPr lang="hu-HU" b="1" dirty="0" smtClean="0"/>
            <a:t>Adatbetöltési lehetőség (fontosabbak): Partnertörzs, Tárgyi eszköz, kötelezettség és követelés állomány</a:t>
          </a:r>
          <a:endParaRPr lang="hu-HU" b="1" dirty="0"/>
        </a:p>
      </dgm:t>
    </dgm:pt>
    <dgm:pt modelId="{76BAC261-3692-48CA-9FBD-A9472A347F79}" type="parTrans" cxnId="{E5C95294-B8DC-45E7-9EA5-761A55D8D7E9}">
      <dgm:prSet/>
      <dgm:spPr/>
      <dgm:t>
        <a:bodyPr/>
        <a:lstStyle/>
        <a:p>
          <a:endParaRPr lang="hu-HU"/>
        </a:p>
      </dgm:t>
    </dgm:pt>
    <dgm:pt modelId="{F4909CA1-608F-4CE6-8D0F-12C90722E0EF}" type="sibTrans" cxnId="{E5C95294-B8DC-45E7-9EA5-761A55D8D7E9}">
      <dgm:prSet/>
      <dgm:spPr/>
      <dgm:t>
        <a:bodyPr/>
        <a:lstStyle/>
        <a:p>
          <a:endParaRPr lang="hu-HU"/>
        </a:p>
      </dgm:t>
    </dgm:pt>
    <dgm:pt modelId="{1A453658-B56F-4C20-866F-DC9B9ADDD533}">
      <dgm:prSet phldrT="[Szöveg]"/>
      <dgm:spPr/>
      <dgm:t>
        <a:bodyPr/>
        <a:lstStyle/>
        <a:p>
          <a:r>
            <a:rPr lang="hu-HU" b="1" dirty="0" smtClean="0"/>
            <a:t>Az alapadatok helyes megadása (előkészületek</a:t>
          </a:r>
          <a:r>
            <a:rPr lang="hu-HU" dirty="0" smtClean="0"/>
            <a:t>) </a:t>
          </a:r>
          <a:endParaRPr lang="hu-HU" dirty="0"/>
        </a:p>
      </dgm:t>
    </dgm:pt>
    <dgm:pt modelId="{95FFDE5F-DB5E-4642-B7E9-30A02DC0A529}" type="parTrans" cxnId="{16CE1C03-DE62-4F4C-9FBD-DC646F36CDAA}">
      <dgm:prSet/>
      <dgm:spPr/>
      <dgm:t>
        <a:bodyPr/>
        <a:lstStyle/>
        <a:p>
          <a:endParaRPr lang="hu-HU"/>
        </a:p>
      </dgm:t>
    </dgm:pt>
    <dgm:pt modelId="{B02E0376-9B98-4A76-AC8D-9FDC0ED937EF}" type="sibTrans" cxnId="{16CE1C03-DE62-4F4C-9FBD-DC646F36CDAA}">
      <dgm:prSet/>
      <dgm:spPr/>
      <dgm:t>
        <a:bodyPr/>
        <a:lstStyle/>
        <a:p>
          <a:endParaRPr lang="hu-HU"/>
        </a:p>
      </dgm:t>
    </dgm:pt>
    <dgm:pt modelId="{1CDCBFC0-A7A5-4BA3-B3AE-EF68DE0D5ED7}" type="pres">
      <dgm:prSet presAssocID="{3312638F-28C1-4B68-B944-C5F974E781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B786C7E0-7465-4A16-92E7-4A8B6195EC94}" type="pres">
      <dgm:prSet presAssocID="{3312638F-28C1-4B68-B944-C5F974E7811A}" presName="Name1" presStyleCnt="0"/>
      <dgm:spPr/>
    </dgm:pt>
    <dgm:pt modelId="{6C00F66D-15A7-4571-9F9B-BD2944B76C28}" type="pres">
      <dgm:prSet presAssocID="{3312638F-28C1-4B68-B944-C5F974E7811A}" presName="cycle" presStyleCnt="0"/>
      <dgm:spPr/>
    </dgm:pt>
    <dgm:pt modelId="{0D7C9D34-2EDD-4155-9FBC-14FC9EFA56EF}" type="pres">
      <dgm:prSet presAssocID="{3312638F-28C1-4B68-B944-C5F974E7811A}" presName="srcNode" presStyleLbl="node1" presStyleIdx="0" presStyleCnt="5"/>
      <dgm:spPr/>
    </dgm:pt>
    <dgm:pt modelId="{22CCF23D-3365-4486-8902-0C680291BF8D}" type="pres">
      <dgm:prSet presAssocID="{3312638F-28C1-4B68-B944-C5F974E7811A}" presName="conn" presStyleLbl="parChTrans1D2" presStyleIdx="0" presStyleCnt="1"/>
      <dgm:spPr/>
      <dgm:t>
        <a:bodyPr/>
        <a:lstStyle/>
        <a:p>
          <a:endParaRPr lang="hu-HU"/>
        </a:p>
      </dgm:t>
    </dgm:pt>
    <dgm:pt modelId="{FFD39E77-7695-4900-9CDA-184C58A7B269}" type="pres">
      <dgm:prSet presAssocID="{3312638F-28C1-4B68-B944-C5F974E7811A}" presName="extraNode" presStyleLbl="node1" presStyleIdx="0" presStyleCnt="5"/>
      <dgm:spPr/>
    </dgm:pt>
    <dgm:pt modelId="{9F7F43F8-5499-4C54-A127-1FFED0F0606E}" type="pres">
      <dgm:prSet presAssocID="{3312638F-28C1-4B68-B944-C5F974E7811A}" presName="dstNode" presStyleLbl="node1" presStyleIdx="0" presStyleCnt="5"/>
      <dgm:spPr/>
    </dgm:pt>
    <dgm:pt modelId="{7A5B8D9B-E41C-4A7E-9963-991995D57514}" type="pres">
      <dgm:prSet presAssocID="{17332D6E-5D2D-4A8B-B284-7D95F240315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AA3BA1D-B04E-4BD0-99BA-1F71033B16E4}" type="pres">
      <dgm:prSet presAssocID="{17332D6E-5D2D-4A8B-B284-7D95F240315C}" presName="accent_1" presStyleCnt="0"/>
      <dgm:spPr/>
    </dgm:pt>
    <dgm:pt modelId="{92E20ABD-69CF-4FD1-A24E-CC163AF89621}" type="pres">
      <dgm:prSet presAssocID="{17332D6E-5D2D-4A8B-B284-7D95F240315C}" presName="accentRepeatNode" presStyleLbl="solidFgAcc1" presStyleIdx="0" presStyleCnt="5"/>
      <dgm:spPr/>
    </dgm:pt>
    <dgm:pt modelId="{B4345679-8C72-4197-85E3-89F20A494022}" type="pres">
      <dgm:prSet presAssocID="{1A453658-B56F-4C20-866F-DC9B9ADDD53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B7BBAA0-0896-4D0D-8685-ED5E863E3918}" type="pres">
      <dgm:prSet presAssocID="{1A453658-B56F-4C20-866F-DC9B9ADDD533}" presName="accent_2" presStyleCnt="0"/>
      <dgm:spPr/>
    </dgm:pt>
    <dgm:pt modelId="{5BCF6847-9672-451B-9524-62016A210817}" type="pres">
      <dgm:prSet presAssocID="{1A453658-B56F-4C20-866F-DC9B9ADDD533}" presName="accentRepeatNode" presStyleLbl="solidFgAcc1" presStyleIdx="1" presStyleCnt="5"/>
      <dgm:spPr/>
    </dgm:pt>
    <dgm:pt modelId="{048EED32-F860-45A9-BDEA-2799F84E7209}" type="pres">
      <dgm:prSet presAssocID="{26F9E0D5-82E2-4597-9F07-F9ED6C51D5F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67E0E3F-D73A-43F1-9C45-92269809D27B}" type="pres">
      <dgm:prSet presAssocID="{26F9E0D5-82E2-4597-9F07-F9ED6C51D5F2}" presName="accent_3" presStyleCnt="0"/>
      <dgm:spPr/>
    </dgm:pt>
    <dgm:pt modelId="{47B65875-A812-4E1D-8FFD-A361F6A51BC8}" type="pres">
      <dgm:prSet presAssocID="{26F9E0D5-82E2-4597-9F07-F9ED6C51D5F2}" presName="accentRepeatNode" presStyleLbl="solidFgAcc1" presStyleIdx="2" presStyleCnt="5"/>
      <dgm:spPr/>
    </dgm:pt>
    <dgm:pt modelId="{A433F8CF-452F-480A-AD3E-FE984C6B3705}" type="pres">
      <dgm:prSet presAssocID="{D3A613A7-9507-405E-9E44-58E7A5D1D83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C5D9286-F40D-4484-8304-18915D7DF9E6}" type="pres">
      <dgm:prSet presAssocID="{D3A613A7-9507-405E-9E44-58E7A5D1D830}" presName="accent_4" presStyleCnt="0"/>
      <dgm:spPr/>
    </dgm:pt>
    <dgm:pt modelId="{0CB7D409-232D-46F1-A26C-5E6F702A2746}" type="pres">
      <dgm:prSet presAssocID="{D3A613A7-9507-405E-9E44-58E7A5D1D830}" presName="accentRepeatNode" presStyleLbl="solidFgAcc1" presStyleIdx="3" presStyleCnt="5"/>
      <dgm:spPr/>
    </dgm:pt>
    <dgm:pt modelId="{2CBE89B3-8F07-4CA5-A3B3-F092BE75C294}" type="pres">
      <dgm:prSet presAssocID="{C459F3FB-BBF0-45C0-A6A4-BC62AB701C7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D6AE14-9173-424F-9B0D-0D0357DA95AA}" type="pres">
      <dgm:prSet presAssocID="{C459F3FB-BBF0-45C0-A6A4-BC62AB701C70}" presName="accent_5" presStyleCnt="0"/>
      <dgm:spPr/>
    </dgm:pt>
    <dgm:pt modelId="{9B0F0BB1-D67E-4970-9348-729FD94C1A01}" type="pres">
      <dgm:prSet presAssocID="{C459F3FB-BBF0-45C0-A6A4-BC62AB701C70}" presName="accentRepeatNode" presStyleLbl="solidFgAcc1" presStyleIdx="4" presStyleCnt="5"/>
      <dgm:spPr/>
    </dgm:pt>
  </dgm:ptLst>
  <dgm:cxnLst>
    <dgm:cxn modelId="{1C352F6B-1FF2-4255-B9B4-73B879FA992D}" srcId="{3312638F-28C1-4B68-B944-C5F974E7811A}" destId="{17332D6E-5D2D-4A8B-B284-7D95F240315C}" srcOrd="0" destOrd="0" parTransId="{ACE2CA46-F891-4F1F-A9CC-C84571DBCE77}" sibTransId="{3A9E090B-CDCE-4674-97E5-583A6F11B365}"/>
    <dgm:cxn modelId="{9221D4B0-D3BF-46EB-B4E5-17F97A4E6E48}" srcId="{3312638F-28C1-4B68-B944-C5F974E7811A}" destId="{26F9E0D5-82E2-4597-9F07-F9ED6C51D5F2}" srcOrd="2" destOrd="0" parTransId="{20623855-45C8-4F0F-834F-EA2DEB56E76C}" sibTransId="{882DC854-2250-46D3-88CE-5AC9CD6B6B46}"/>
    <dgm:cxn modelId="{F12620AD-D93C-4731-9816-AE254AED0765}" type="presOf" srcId="{3A9E090B-CDCE-4674-97E5-583A6F11B365}" destId="{22CCF23D-3365-4486-8902-0C680291BF8D}" srcOrd="0" destOrd="0" presId="urn:microsoft.com/office/officeart/2008/layout/VerticalCurvedList"/>
    <dgm:cxn modelId="{57803E12-65D1-4FDC-86A4-04EBC5D91E4E}" type="presOf" srcId="{3312638F-28C1-4B68-B944-C5F974E7811A}" destId="{1CDCBFC0-A7A5-4BA3-B3AE-EF68DE0D5ED7}" srcOrd="0" destOrd="0" presId="urn:microsoft.com/office/officeart/2008/layout/VerticalCurvedList"/>
    <dgm:cxn modelId="{35A7C6D3-44FA-4FF1-89EB-300E0F08593B}" type="presOf" srcId="{1A453658-B56F-4C20-866F-DC9B9ADDD533}" destId="{B4345679-8C72-4197-85E3-89F20A494022}" srcOrd="0" destOrd="0" presId="urn:microsoft.com/office/officeart/2008/layout/VerticalCurvedList"/>
    <dgm:cxn modelId="{855F8165-84CB-437E-BB78-7AC8E751B6F7}" srcId="{3312638F-28C1-4B68-B944-C5F974E7811A}" destId="{C459F3FB-BBF0-45C0-A6A4-BC62AB701C70}" srcOrd="4" destOrd="0" parTransId="{506910B9-5765-4C2E-BB44-D3B850ED4D2E}" sibTransId="{AFAE9C7A-4E52-4476-A162-CB2DB73D2245}"/>
    <dgm:cxn modelId="{FAC377BB-F2AD-4214-8AE4-B202C7DCD8DD}" type="presOf" srcId="{C459F3FB-BBF0-45C0-A6A4-BC62AB701C70}" destId="{2CBE89B3-8F07-4CA5-A3B3-F092BE75C294}" srcOrd="0" destOrd="0" presId="urn:microsoft.com/office/officeart/2008/layout/VerticalCurvedList"/>
    <dgm:cxn modelId="{34EE888F-7C67-4546-9838-8D753E30EF12}" type="presOf" srcId="{26F9E0D5-82E2-4597-9F07-F9ED6C51D5F2}" destId="{048EED32-F860-45A9-BDEA-2799F84E7209}" srcOrd="0" destOrd="0" presId="urn:microsoft.com/office/officeart/2008/layout/VerticalCurvedList"/>
    <dgm:cxn modelId="{18F8E3C1-47D1-4790-B4A0-2437CD1ED520}" type="presOf" srcId="{17332D6E-5D2D-4A8B-B284-7D95F240315C}" destId="{7A5B8D9B-E41C-4A7E-9963-991995D57514}" srcOrd="0" destOrd="0" presId="urn:microsoft.com/office/officeart/2008/layout/VerticalCurvedList"/>
    <dgm:cxn modelId="{526D4756-AD7D-47C4-A1A4-5CA607105400}" type="presOf" srcId="{D3A613A7-9507-405E-9E44-58E7A5D1D830}" destId="{A433F8CF-452F-480A-AD3E-FE984C6B3705}" srcOrd="0" destOrd="0" presId="urn:microsoft.com/office/officeart/2008/layout/VerticalCurvedList"/>
    <dgm:cxn modelId="{E5C95294-B8DC-45E7-9EA5-761A55D8D7E9}" srcId="{3312638F-28C1-4B68-B944-C5F974E7811A}" destId="{D3A613A7-9507-405E-9E44-58E7A5D1D830}" srcOrd="3" destOrd="0" parTransId="{76BAC261-3692-48CA-9FBD-A9472A347F79}" sibTransId="{F4909CA1-608F-4CE6-8D0F-12C90722E0EF}"/>
    <dgm:cxn modelId="{16CE1C03-DE62-4F4C-9FBD-DC646F36CDAA}" srcId="{3312638F-28C1-4B68-B944-C5F974E7811A}" destId="{1A453658-B56F-4C20-866F-DC9B9ADDD533}" srcOrd="1" destOrd="0" parTransId="{95FFDE5F-DB5E-4642-B7E9-30A02DC0A529}" sibTransId="{B02E0376-9B98-4A76-AC8D-9FDC0ED937EF}"/>
    <dgm:cxn modelId="{4067B8E7-77B3-4D31-BDDA-5EDCEF2D9CA3}" type="presParOf" srcId="{1CDCBFC0-A7A5-4BA3-B3AE-EF68DE0D5ED7}" destId="{B786C7E0-7465-4A16-92E7-4A8B6195EC94}" srcOrd="0" destOrd="0" presId="urn:microsoft.com/office/officeart/2008/layout/VerticalCurvedList"/>
    <dgm:cxn modelId="{6917D147-6720-4C84-B801-39C9D6EF627E}" type="presParOf" srcId="{B786C7E0-7465-4A16-92E7-4A8B6195EC94}" destId="{6C00F66D-15A7-4571-9F9B-BD2944B76C28}" srcOrd="0" destOrd="0" presId="urn:microsoft.com/office/officeart/2008/layout/VerticalCurvedList"/>
    <dgm:cxn modelId="{22634B8A-110A-4DAA-AA80-F777EA2662A5}" type="presParOf" srcId="{6C00F66D-15A7-4571-9F9B-BD2944B76C28}" destId="{0D7C9D34-2EDD-4155-9FBC-14FC9EFA56EF}" srcOrd="0" destOrd="0" presId="urn:microsoft.com/office/officeart/2008/layout/VerticalCurvedList"/>
    <dgm:cxn modelId="{80827B6B-BA78-48D6-91A9-AAAFB4F6E3E5}" type="presParOf" srcId="{6C00F66D-15A7-4571-9F9B-BD2944B76C28}" destId="{22CCF23D-3365-4486-8902-0C680291BF8D}" srcOrd="1" destOrd="0" presId="urn:microsoft.com/office/officeart/2008/layout/VerticalCurvedList"/>
    <dgm:cxn modelId="{B0AF4523-8D9E-4024-8903-C31CED0CA489}" type="presParOf" srcId="{6C00F66D-15A7-4571-9F9B-BD2944B76C28}" destId="{FFD39E77-7695-4900-9CDA-184C58A7B269}" srcOrd="2" destOrd="0" presId="urn:microsoft.com/office/officeart/2008/layout/VerticalCurvedList"/>
    <dgm:cxn modelId="{15D4E14A-5BC0-4D4C-AAAF-85DB05A06DC8}" type="presParOf" srcId="{6C00F66D-15A7-4571-9F9B-BD2944B76C28}" destId="{9F7F43F8-5499-4C54-A127-1FFED0F0606E}" srcOrd="3" destOrd="0" presId="urn:microsoft.com/office/officeart/2008/layout/VerticalCurvedList"/>
    <dgm:cxn modelId="{933C1359-B6A6-4A97-A4F3-DCAE5970CBF3}" type="presParOf" srcId="{B786C7E0-7465-4A16-92E7-4A8B6195EC94}" destId="{7A5B8D9B-E41C-4A7E-9963-991995D57514}" srcOrd="1" destOrd="0" presId="urn:microsoft.com/office/officeart/2008/layout/VerticalCurvedList"/>
    <dgm:cxn modelId="{9EC0744E-8BF3-4964-B759-F04D9160C2C9}" type="presParOf" srcId="{B786C7E0-7465-4A16-92E7-4A8B6195EC94}" destId="{8AA3BA1D-B04E-4BD0-99BA-1F71033B16E4}" srcOrd="2" destOrd="0" presId="urn:microsoft.com/office/officeart/2008/layout/VerticalCurvedList"/>
    <dgm:cxn modelId="{D5E1AE84-3DD5-4C5F-9C02-3D7A6F7C3549}" type="presParOf" srcId="{8AA3BA1D-B04E-4BD0-99BA-1F71033B16E4}" destId="{92E20ABD-69CF-4FD1-A24E-CC163AF89621}" srcOrd="0" destOrd="0" presId="urn:microsoft.com/office/officeart/2008/layout/VerticalCurvedList"/>
    <dgm:cxn modelId="{C6107300-2FE5-4A5E-ABA6-D7F03A2CF2BF}" type="presParOf" srcId="{B786C7E0-7465-4A16-92E7-4A8B6195EC94}" destId="{B4345679-8C72-4197-85E3-89F20A494022}" srcOrd="3" destOrd="0" presId="urn:microsoft.com/office/officeart/2008/layout/VerticalCurvedList"/>
    <dgm:cxn modelId="{FE19AB1A-9B99-4745-A236-AE019E6B7E2C}" type="presParOf" srcId="{B786C7E0-7465-4A16-92E7-4A8B6195EC94}" destId="{2B7BBAA0-0896-4D0D-8685-ED5E863E3918}" srcOrd="4" destOrd="0" presId="urn:microsoft.com/office/officeart/2008/layout/VerticalCurvedList"/>
    <dgm:cxn modelId="{684E82FB-5837-4FEB-8DB0-D7BEA0255AB0}" type="presParOf" srcId="{2B7BBAA0-0896-4D0D-8685-ED5E863E3918}" destId="{5BCF6847-9672-451B-9524-62016A210817}" srcOrd="0" destOrd="0" presId="urn:microsoft.com/office/officeart/2008/layout/VerticalCurvedList"/>
    <dgm:cxn modelId="{E7E6DB6B-E63A-4188-B63A-FC186C055C74}" type="presParOf" srcId="{B786C7E0-7465-4A16-92E7-4A8B6195EC94}" destId="{048EED32-F860-45A9-BDEA-2799F84E7209}" srcOrd="5" destOrd="0" presId="urn:microsoft.com/office/officeart/2008/layout/VerticalCurvedList"/>
    <dgm:cxn modelId="{4A09865A-6F5D-4857-AAF2-A752496A5F6C}" type="presParOf" srcId="{B786C7E0-7465-4A16-92E7-4A8B6195EC94}" destId="{167E0E3F-D73A-43F1-9C45-92269809D27B}" srcOrd="6" destOrd="0" presId="urn:microsoft.com/office/officeart/2008/layout/VerticalCurvedList"/>
    <dgm:cxn modelId="{CA356E0F-A6C4-4209-BFAB-58B92A2DE810}" type="presParOf" srcId="{167E0E3F-D73A-43F1-9C45-92269809D27B}" destId="{47B65875-A812-4E1D-8FFD-A361F6A51BC8}" srcOrd="0" destOrd="0" presId="urn:microsoft.com/office/officeart/2008/layout/VerticalCurvedList"/>
    <dgm:cxn modelId="{58636800-6083-4F73-BC7D-87909D7D7176}" type="presParOf" srcId="{B786C7E0-7465-4A16-92E7-4A8B6195EC94}" destId="{A433F8CF-452F-480A-AD3E-FE984C6B3705}" srcOrd="7" destOrd="0" presId="urn:microsoft.com/office/officeart/2008/layout/VerticalCurvedList"/>
    <dgm:cxn modelId="{61CE5398-A5C7-4BE4-BC8E-7207ACE50A2F}" type="presParOf" srcId="{B786C7E0-7465-4A16-92E7-4A8B6195EC94}" destId="{3C5D9286-F40D-4484-8304-18915D7DF9E6}" srcOrd="8" destOrd="0" presId="urn:microsoft.com/office/officeart/2008/layout/VerticalCurvedList"/>
    <dgm:cxn modelId="{5043FCDD-F789-47AE-B668-5353C372DDC1}" type="presParOf" srcId="{3C5D9286-F40D-4484-8304-18915D7DF9E6}" destId="{0CB7D409-232D-46F1-A26C-5E6F702A2746}" srcOrd="0" destOrd="0" presId="urn:microsoft.com/office/officeart/2008/layout/VerticalCurvedList"/>
    <dgm:cxn modelId="{DA3F4D64-A6C9-4DEC-9C43-3531A788B77D}" type="presParOf" srcId="{B786C7E0-7465-4A16-92E7-4A8B6195EC94}" destId="{2CBE89B3-8F07-4CA5-A3B3-F092BE75C294}" srcOrd="9" destOrd="0" presId="urn:microsoft.com/office/officeart/2008/layout/VerticalCurvedList"/>
    <dgm:cxn modelId="{DA171B79-9731-4850-88C7-036663163E61}" type="presParOf" srcId="{B786C7E0-7465-4A16-92E7-4A8B6195EC94}" destId="{BBD6AE14-9173-424F-9B0D-0D0357DA95AA}" srcOrd="10" destOrd="0" presId="urn:microsoft.com/office/officeart/2008/layout/VerticalCurvedList"/>
    <dgm:cxn modelId="{B53B8CD5-0387-43BF-B416-A506295CD46A}" type="presParOf" srcId="{BBD6AE14-9173-424F-9B0D-0D0357DA95AA}" destId="{9B0F0BB1-D67E-4970-9348-729FD94C1A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6C5C61-580B-415A-AD12-C60C72D04CDD}" type="doc">
      <dgm:prSet loTypeId="urn:microsoft.com/office/officeart/2005/8/layout/vList3" loCatId="list" qsTypeId="urn:microsoft.com/office/officeart/2005/8/quickstyle/3d4" qsCatId="3D" csTypeId="urn:microsoft.com/office/officeart/2005/8/colors/colorful3" csCatId="colorful" phldr="1"/>
      <dgm:spPr/>
    </dgm:pt>
    <dgm:pt modelId="{40C5F82C-3C68-4503-BC34-DAF422B16932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rPr>
            <a:t>Könnyű hozzáférés (webes böngésző)</a:t>
          </a:r>
          <a:endParaRPr lang="hu-HU" dirty="0">
            <a:solidFill>
              <a:schemeClr val="tx1"/>
            </a:solidFill>
          </a:endParaRPr>
        </a:p>
      </dgm:t>
    </dgm:pt>
    <dgm:pt modelId="{2AD06A8C-AC50-4B5D-ADB2-FB6F478871A3}" type="parTrans" cxnId="{73DBD2B1-21C1-44F4-BEDC-73454AF920D2}">
      <dgm:prSet/>
      <dgm:spPr/>
      <dgm:t>
        <a:bodyPr/>
        <a:lstStyle/>
        <a:p>
          <a:endParaRPr lang="hu-HU"/>
        </a:p>
      </dgm:t>
    </dgm:pt>
    <dgm:pt modelId="{CB7DE23D-8331-450F-A20B-BC6B48231DC0}" type="sibTrans" cxnId="{73DBD2B1-21C1-44F4-BEDC-73454AF920D2}">
      <dgm:prSet/>
      <dgm:spPr/>
      <dgm:t>
        <a:bodyPr/>
        <a:lstStyle/>
        <a:p>
          <a:endParaRPr lang="hu-HU"/>
        </a:p>
      </dgm:t>
    </dgm:pt>
    <dgm:pt modelId="{8E356260-1C1D-4E69-BA19-E8709F861B43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rPr>
            <a:t>Új technológiák gyorsabb és egyszerűbb bevezetése</a:t>
          </a:r>
          <a:endParaRPr lang="hu-HU" dirty="0">
            <a:solidFill>
              <a:schemeClr val="tx1"/>
            </a:solidFill>
          </a:endParaRPr>
        </a:p>
      </dgm:t>
    </dgm:pt>
    <dgm:pt modelId="{D8931EF9-C5F6-44B1-96D1-C2D05F7A3BFC}" type="parTrans" cxnId="{44E4EF5B-1BB2-4140-98A6-173DCB7E80B1}">
      <dgm:prSet/>
      <dgm:spPr/>
      <dgm:t>
        <a:bodyPr/>
        <a:lstStyle/>
        <a:p>
          <a:endParaRPr lang="hu-HU"/>
        </a:p>
      </dgm:t>
    </dgm:pt>
    <dgm:pt modelId="{C10D3E24-3742-43D0-A288-BEBB2A57478F}" type="sibTrans" cxnId="{44E4EF5B-1BB2-4140-98A6-173DCB7E80B1}">
      <dgm:prSet/>
      <dgm:spPr/>
      <dgm:t>
        <a:bodyPr/>
        <a:lstStyle/>
        <a:p>
          <a:endParaRPr lang="hu-HU"/>
        </a:p>
      </dgm:t>
    </dgm:pt>
    <dgm:pt modelId="{E9937BC0-49F0-4878-8D2E-78F29EB335B4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rPr>
            <a:t>További fejlesztési és integrációs lehetőségek</a:t>
          </a:r>
          <a:endParaRPr lang="hu-HU" dirty="0">
            <a:solidFill>
              <a:schemeClr val="tx1"/>
            </a:solidFill>
          </a:endParaRPr>
        </a:p>
      </dgm:t>
    </dgm:pt>
    <dgm:pt modelId="{A96746D0-9D93-41A8-B4E3-AE4AD887FEA0}" type="parTrans" cxnId="{A0D7621A-6664-4A6A-A6D9-58C2E8D3EE2C}">
      <dgm:prSet/>
      <dgm:spPr/>
      <dgm:t>
        <a:bodyPr/>
        <a:lstStyle/>
        <a:p>
          <a:endParaRPr lang="hu-HU"/>
        </a:p>
      </dgm:t>
    </dgm:pt>
    <dgm:pt modelId="{1E1BE5BC-35A5-41D5-801D-C809A103137A}" type="sibTrans" cxnId="{A0D7621A-6664-4A6A-A6D9-58C2E8D3EE2C}">
      <dgm:prSet/>
      <dgm:spPr/>
      <dgm:t>
        <a:bodyPr/>
        <a:lstStyle/>
        <a:p>
          <a:endParaRPr lang="hu-HU"/>
        </a:p>
      </dgm:t>
    </dgm:pt>
    <dgm:pt modelId="{DF874F51-BAD6-4F50-9D13-E14019B3BE39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rPr>
            <a:t>Korszerű és szabványos informatikai biztonsági szolgáltatásokhoz való hozzájutás</a:t>
          </a:r>
          <a:endParaRPr lang="hu-HU" dirty="0">
            <a:solidFill>
              <a:schemeClr val="tx1"/>
            </a:solidFill>
          </a:endParaRPr>
        </a:p>
      </dgm:t>
    </dgm:pt>
    <dgm:pt modelId="{CE0D09D5-F33F-4B2A-8226-7AF4AA28E690}" type="parTrans" cxnId="{B59930ED-8A62-44AB-A49B-924550177EB5}">
      <dgm:prSet/>
      <dgm:spPr/>
      <dgm:t>
        <a:bodyPr/>
        <a:lstStyle/>
        <a:p>
          <a:endParaRPr lang="hu-HU"/>
        </a:p>
      </dgm:t>
    </dgm:pt>
    <dgm:pt modelId="{79D9F133-F303-411A-95C2-DD2CBD99AA5D}" type="sibTrans" cxnId="{B59930ED-8A62-44AB-A49B-924550177EB5}">
      <dgm:prSet/>
      <dgm:spPr/>
      <dgm:t>
        <a:bodyPr/>
        <a:lstStyle/>
        <a:p>
          <a:endParaRPr lang="hu-HU"/>
        </a:p>
      </dgm:t>
    </dgm:pt>
    <dgm:pt modelId="{A107D7D0-9445-4AB1-B280-63AD7612593D}" type="pres">
      <dgm:prSet presAssocID="{5F6C5C61-580B-415A-AD12-C60C72D04CDD}" presName="linearFlow" presStyleCnt="0">
        <dgm:presLayoutVars>
          <dgm:dir/>
          <dgm:resizeHandles val="exact"/>
        </dgm:presLayoutVars>
      </dgm:prSet>
      <dgm:spPr/>
    </dgm:pt>
    <dgm:pt modelId="{86BC71BE-E500-4654-B72A-DD04BD63227F}" type="pres">
      <dgm:prSet presAssocID="{40C5F82C-3C68-4503-BC34-DAF422B16932}" presName="composite" presStyleCnt="0"/>
      <dgm:spPr/>
    </dgm:pt>
    <dgm:pt modelId="{AB1F91A9-DF87-46EF-8A89-ED8F483903E2}" type="pres">
      <dgm:prSet presAssocID="{40C5F82C-3C68-4503-BC34-DAF422B16932}" presName="imgShp" presStyleLbl="fgImgPlace1" presStyleIdx="0" presStyleCnt="4" custLinFactNeighborX="-37095" custLinFactNeighborY="-1233"/>
      <dgm:spPr/>
    </dgm:pt>
    <dgm:pt modelId="{FD449EBB-AD0E-4A8E-AADD-E2F3B5B58345}" type="pres">
      <dgm:prSet presAssocID="{40C5F82C-3C68-4503-BC34-DAF422B16932}" presName="txShp" presStyleLbl="node1" presStyleIdx="0" presStyleCnt="4" custScaleX="11094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85D3747-03F9-4AFA-8F54-5D3A3E533E51}" type="pres">
      <dgm:prSet presAssocID="{CB7DE23D-8331-450F-A20B-BC6B48231DC0}" presName="spacing" presStyleCnt="0"/>
      <dgm:spPr/>
    </dgm:pt>
    <dgm:pt modelId="{1E9466F0-67DE-45C5-BBFA-8057DC60F8C6}" type="pres">
      <dgm:prSet presAssocID="{8E356260-1C1D-4E69-BA19-E8709F861B43}" presName="composite" presStyleCnt="0"/>
      <dgm:spPr/>
    </dgm:pt>
    <dgm:pt modelId="{7976514E-D75E-4A55-86D8-466214020128}" type="pres">
      <dgm:prSet presAssocID="{8E356260-1C1D-4E69-BA19-E8709F861B43}" presName="imgShp" presStyleLbl="fgImgPlace1" presStyleIdx="1" presStyleCnt="4" custLinFactNeighborX="-37095" custLinFactNeighborY="-1233"/>
      <dgm:spPr/>
    </dgm:pt>
    <dgm:pt modelId="{87090974-04FC-4ED1-B915-80759EA9184C}" type="pres">
      <dgm:prSet presAssocID="{8E356260-1C1D-4E69-BA19-E8709F861B43}" presName="txShp" presStyleLbl="node1" presStyleIdx="1" presStyleCnt="4" custScaleX="11094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BA08658-F9A2-4DC5-A8C7-9016CC4DE965}" type="pres">
      <dgm:prSet presAssocID="{C10D3E24-3742-43D0-A288-BEBB2A57478F}" presName="spacing" presStyleCnt="0"/>
      <dgm:spPr/>
    </dgm:pt>
    <dgm:pt modelId="{E34E3DF3-16ED-473D-81D2-311861E10E96}" type="pres">
      <dgm:prSet presAssocID="{DF874F51-BAD6-4F50-9D13-E14019B3BE39}" presName="composite" presStyleCnt="0"/>
      <dgm:spPr/>
    </dgm:pt>
    <dgm:pt modelId="{8A1379D6-12F1-418A-BDF4-B3BFA56517CE}" type="pres">
      <dgm:prSet presAssocID="{DF874F51-BAD6-4F50-9D13-E14019B3BE39}" presName="imgShp" presStyleLbl="fgImgPlace1" presStyleIdx="2" presStyleCnt="4" custLinFactNeighborX="-35251" custLinFactNeighborY="-1326"/>
      <dgm:spPr/>
    </dgm:pt>
    <dgm:pt modelId="{1E3E2962-8521-4B75-90A8-6061B2363D9C}" type="pres">
      <dgm:prSet presAssocID="{DF874F51-BAD6-4F50-9D13-E14019B3BE39}" presName="txShp" presStyleLbl="node1" presStyleIdx="2" presStyleCnt="4" custScaleX="11094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D880B9D-6F41-4676-9675-20D6034C3BCE}" type="pres">
      <dgm:prSet presAssocID="{79D9F133-F303-411A-95C2-DD2CBD99AA5D}" presName="spacing" presStyleCnt="0"/>
      <dgm:spPr/>
    </dgm:pt>
    <dgm:pt modelId="{BECF272C-230B-4E87-B3BB-126EB7E87BD4}" type="pres">
      <dgm:prSet presAssocID="{E9937BC0-49F0-4878-8D2E-78F29EB335B4}" presName="composite" presStyleCnt="0"/>
      <dgm:spPr/>
    </dgm:pt>
    <dgm:pt modelId="{756C41E4-A9B6-4E99-B8A2-234CE277DD7B}" type="pres">
      <dgm:prSet presAssocID="{E9937BC0-49F0-4878-8D2E-78F29EB335B4}" presName="imgShp" presStyleLbl="fgImgPlace1" presStyleIdx="3" presStyleCnt="4" custLinFactNeighborX="-35251" custLinFactNeighborY="-1326"/>
      <dgm:spPr/>
    </dgm:pt>
    <dgm:pt modelId="{A8C87D06-B0E0-4DC9-8275-368C2AAE3B76}" type="pres">
      <dgm:prSet presAssocID="{E9937BC0-49F0-4878-8D2E-78F29EB335B4}" presName="txShp" presStyleLbl="node1" presStyleIdx="3" presStyleCnt="4" custScaleX="11094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FE37B95-EB5C-44A6-9C38-F32AE81FDFB9}" type="presOf" srcId="{5F6C5C61-580B-415A-AD12-C60C72D04CDD}" destId="{A107D7D0-9445-4AB1-B280-63AD7612593D}" srcOrd="0" destOrd="0" presId="urn:microsoft.com/office/officeart/2005/8/layout/vList3"/>
    <dgm:cxn modelId="{5D121F0B-75FE-41C9-85ED-20CE5A5AD287}" type="presOf" srcId="{DF874F51-BAD6-4F50-9D13-E14019B3BE39}" destId="{1E3E2962-8521-4B75-90A8-6061B2363D9C}" srcOrd="0" destOrd="0" presId="urn:microsoft.com/office/officeart/2005/8/layout/vList3"/>
    <dgm:cxn modelId="{A0D7621A-6664-4A6A-A6D9-58C2E8D3EE2C}" srcId="{5F6C5C61-580B-415A-AD12-C60C72D04CDD}" destId="{E9937BC0-49F0-4878-8D2E-78F29EB335B4}" srcOrd="3" destOrd="0" parTransId="{A96746D0-9D93-41A8-B4E3-AE4AD887FEA0}" sibTransId="{1E1BE5BC-35A5-41D5-801D-C809A103137A}"/>
    <dgm:cxn modelId="{73DBD2B1-21C1-44F4-BEDC-73454AF920D2}" srcId="{5F6C5C61-580B-415A-AD12-C60C72D04CDD}" destId="{40C5F82C-3C68-4503-BC34-DAF422B16932}" srcOrd="0" destOrd="0" parTransId="{2AD06A8C-AC50-4B5D-ADB2-FB6F478871A3}" sibTransId="{CB7DE23D-8331-450F-A20B-BC6B48231DC0}"/>
    <dgm:cxn modelId="{AEAAABFD-549E-433D-8FC3-5D026A5EA363}" type="presOf" srcId="{8E356260-1C1D-4E69-BA19-E8709F861B43}" destId="{87090974-04FC-4ED1-B915-80759EA9184C}" srcOrd="0" destOrd="0" presId="urn:microsoft.com/office/officeart/2005/8/layout/vList3"/>
    <dgm:cxn modelId="{44E4EF5B-1BB2-4140-98A6-173DCB7E80B1}" srcId="{5F6C5C61-580B-415A-AD12-C60C72D04CDD}" destId="{8E356260-1C1D-4E69-BA19-E8709F861B43}" srcOrd="1" destOrd="0" parTransId="{D8931EF9-C5F6-44B1-96D1-C2D05F7A3BFC}" sibTransId="{C10D3E24-3742-43D0-A288-BEBB2A57478F}"/>
    <dgm:cxn modelId="{08DE6793-3D82-449A-9691-800EC93A9069}" type="presOf" srcId="{E9937BC0-49F0-4878-8D2E-78F29EB335B4}" destId="{A8C87D06-B0E0-4DC9-8275-368C2AAE3B76}" srcOrd="0" destOrd="0" presId="urn:microsoft.com/office/officeart/2005/8/layout/vList3"/>
    <dgm:cxn modelId="{B59930ED-8A62-44AB-A49B-924550177EB5}" srcId="{5F6C5C61-580B-415A-AD12-C60C72D04CDD}" destId="{DF874F51-BAD6-4F50-9D13-E14019B3BE39}" srcOrd="2" destOrd="0" parTransId="{CE0D09D5-F33F-4B2A-8226-7AF4AA28E690}" sibTransId="{79D9F133-F303-411A-95C2-DD2CBD99AA5D}"/>
    <dgm:cxn modelId="{4AA9C42F-662C-480E-A789-CB6F177BE2EB}" type="presOf" srcId="{40C5F82C-3C68-4503-BC34-DAF422B16932}" destId="{FD449EBB-AD0E-4A8E-AADD-E2F3B5B58345}" srcOrd="0" destOrd="0" presId="urn:microsoft.com/office/officeart/2005/8/layout/vList3"/>
    <dgm:cxn modelId="{8234F8E5-1ACA-4E12-98E4-052C2273AE9D}" type="presParOf" srcId="{A107D7D0-9445-4AB1-B280-63AD7612593D}" destId="{86BC71BE-E500-4654-B72A-DD04BD63227F}" srcOrd="0" destOrd="0" presId="urn:microsoft.com/office/officeart/2005/8/layout/vList3"/>
    <dgm:cxn modelId="{E2652D29-9384-45E9-AFC2-B5D7F55CBC01}" type="presParOf" srcId="{86BC71BE-E500-4654-B72A-DD04BD63227F}" destId="{AB1F91A9-DF87-46EF-8A89-ED8F483903E2}" srcOrd="0" destOrd="0" presId="urn:microsoft.com/office/officeart/2005/8/layout/vList3"/>
    <dgm:cxn modelId="{82BABE79-EE38-4419-BA88-80BE8A51C6EE}" type="presParOf" srcId="{86BC71BE-E500-4654-B72A-DD04BD63227F}" destId="{FD449EBB-AD0E-4A8E-AADD-E2F3B5B58345}" srcOrd="1" destOrd="0" presId="urn:microsoft.com/office/officeart/2005/8/layout/vList3"/>
    <dgm:cxn modelId="{DC60E426-BDDF-44AB-ABE3-E2EED7763274}" type="presParOf" srcId="{A107D7D0-9445-4AB1-B280-63AD7612593D}" destId="{185D3747-03F9-4AFA-8F54-5D3A3E533E51}" srcOrd="1" destOrd="0" presId="urn:microsoft.com/office/officeart/2005/8/layout/vList3"/>
    <dgm:cxn modelId="{8E7A9EB2-DF80-44A3-98FE-AA461C98C94B}" type="presParOf" srcId="{A107D7D0-9445-4AB1-B280-63AD7612593D}" destId="{1E9466F0-67DE-45C5-BBFA-8057DC60F8C6}" srcOrd="2" destOrd="0" presId="urn:microsoft.com/office/officeart/2005/8/layout/vList3"/>
    <dgm:cxn modelId="{FD227F24-683D-495B-93DD-E79BA4A0DEFF}" type="presParOf" srcId="{1E9466F0-67DE-45C5-BBFA-8057DC60F8C6}" destId="{7976514E-D75E-4A55-86D8-466214020128}" srcOrd="0" destOrd="0" presId="urn:microsoft.com/office/officeart/2005/8/layout/vList3"/>
    <dgm:cxn modelId="{6628FADE-1380-44BB-B6C2-212744C80392}" type="presParOf" srcId="{1E9466F0-67DE-45C5-BBFA-8057DC60F8C6}" destId="{87090974-04FC-4ED1-B915-80759EA9184C}" srcOrd="1" destOrd="0" presId="urn:microsoft.com/office/officeart/2005/8/layout/vList3"/>
    <dgm:cxn modelId="{57598168-AB8A-4EF7-B391-C23DDE28D11D}" type="presParOf" srcId="{A107D7D0-9445-4AB1-B280-63AD7612593D}" destId="{9BA08658-F9A2-4DC5-A8C7-9016CC4DE965}" srcOrd="3" destOrd="0" presId="urn:microsoft.com/office/officeart/2005/8/layout/vList3"/>
    <dgm:cxn modelId="{EC247857-DD03-4451-B3A2-51B48F70CDDC}" type="presParOf" srcId="{A107D7D0-9445-4AB1-B280-63AD7612593D}" destId="{E34E3DF3-16ED-473D-81D2-311861E10E96}" srcOrd="4" destOrd="0" presId="urn:microsoft.com/office/officeart/2005/8/layout/vList3"/>
    <dgm:cxn modelId="{E8BE7858-EF8D-43DA-8578-23F81DAA34D8}" type="presParOf" srcId="{E34E3DF3-16ED-473D-81D2-311861E10E96}" destId="{8A1379D6-12F1-418A-BDF4-B3BFA56517CE}" srcOrd="0" destOrd="0" presId="urn:microsoft.com/office/officeart/2005/8/layout/vList3"/>
    <dgm:cxn modelId="{5B8CE11C-5897-4794-95B0-5C8935E9378D}" type="presParOf" srcId="{E34E3DF3-16ED-473D-81D2-311861E10E96}" destId="{1E3E2962-8521-4B75-90A8-6061B2363D9C}" srcOrd="1" destOrd="0" presId="urn:microsoft.com/office/officeart/2005/8/layout/vList3"/>
    <dgm:cxn modelId="{BC7F8DBB-5048-424A-BA90-67FDA74AFB7B}" type="presParOf" srcId="{A107D7D0-9445-4AB1-B280-63AD7612593D}" destId="{CD880B9D-6F41-4676-9675-20D6034C3BCE}" srcOrd="5" destOrd="0" presId="urn:microsoft.com/office/officeart/2005/8/layout/vList3"/>
    <dgm:cxn modelId="{D5BF3EFE-2A4B-4A36-B36A-F43416B749BD}" type="presParOf" srcId="{A107D7D0-9445-4AB1-B280-63AD7612593D}" destId="{BECF272C-230B-4E87-B3BB-126EB7E87BD4}" srcOrd="6" destOrd="0" presId="urn:microsoft.com/office/officeart/2005/8/layout/vList3"/>
    <dgm:cxn modelId="{83600E34-82A0-440F-82A4-AE57E4159A63}" type="presParOf" srcId="{BECF272C-230B-4E87-B3BB-126EB7E87BD4}" destId="{756C41E4-A9B6-4E99-B8A2-234CE277DD7B}" srcOrd="0" destOrd="0" presId="urn:microsoft.com/office/officeart/2005/8/layout/vList3"/>
    <dgm:cxn modelId="{3562E72F-1FA4-4C8F-9C2A-2B5DC5284F6F}" type="presParOf" srcId="{BECF272C-230B-4E87-B3BB-126EB7E87BD4}" destId="{A8C87D06-B0E0-4DC9-8275-368C2AAE3B7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383DA9-94F8-4AE7-947C-6A6B9C01309D}" type="doc">
      <dgm:prSet loTypeId="urn:microsoft.com/office/officeart/2005/8/layout/StepDown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344C62EA-EA77-4C70-9D43-EF6C0668A37C}">
      <dgm:prSet phldrT="[Szöveg]"/>
      <dgm:spPr/>
      <dgm:t>
        <a:bodyPr/>
        <a:lstStyle/>
        <a:p>
          <a:r>
            <a:rPr lang="hu-HU" dirty="0" smtClean="0"/>
            <a:t>Keret</a:t>
          </a:r>
          <a:endParaRPr lang="hu-HU" dirty="0"/>
        </a:p>
      </dgm:t>
    </dgm:pt>
    <dgm:pt modelId="{2D981D00-7A76-434D-9ED0-58E3758E9D82}" type="parTrans" cxnId="{F4347192-6412-4643-8198-8DE48AD5DB51}">
      <dgm:prSet/>
      <dgm:spPr/>
      <dgm:t>
        <a:bodyPr/>
        <a:lstStyle/>
        <a:p>
          <a:endParaRPr lang="hu-HU"/>
        </a:p>
      </dgm:t>
    </dgm:pt>
    <dgm:pt modelId="{02E074EC-97D5-4C1C-9A2F-BA8D6BDAAAAE}" type="sibTrans" cxnId="{F4347192-6412-4643-8198-8DE48AD5DB51}">
      <dgm:prSet/>
      <dgm:spPr/>
      <dgm:t>
        <a:bodyPr/>
        <a:lstStyle/>
        <a:p>
          <a:endParaRPr lang="hu-HU"/>
        </a:p>
      </dgm:t>
    </dgm:pt>
    <dgm:pt modelId="{F3173971-3535-4A9E-A15E-642DB42E7BD6}">
      <dgm:prSet phldrT="[Szöveg]"/>
      <dgm:spPr/>
      <dgm:t>
        <a:bodyPr/>
        <a:lstStyle/>
        <a:p>
          <a:r>
            <a:rPr lang="hu-HU" dirty="0" err="1" smtClean="0"/>
            <a:t>E-learning</a:t>
          </a:r>
          <a:endParaRPr lang="hu-HU" dirty="0"/>
        </a:p>
      </dgm:t>
    </dgm:pt>
    <dgm:pt modelId="{D93CEEA6-B638-4B94-8178-81F02A52A565}" type="parTrans" cxnId="{E3464B74-9AC8-4ABB-B9EB-CB01618744A7}">
      <dgm:prSet/>
      <dgm:spPr/>
      <dgm:t>
        <a:bodyPr/>
        <a:lstStyle/>
        <a:p>
          <a:endParaRPr lang="hu-HU"/>
        </a:p>
      </dgm:t>
    </dgm:pt>
    <dgm:pt modelId="{3211B422-1E79-4BC4-AE60-D2A9715941E4}" type="sibTrans" cxnId="{E3464B74-9AC8-4ABB-B9EB-CB01618744A7}">
      <dgm:prSet/>
      <dgm:spPr/>
      <dgm:t>
        <a:bodyPr/>
        <a:lstStyle/>
        <a:p>
          <a:endParaRPr lang="hu-HU"/>
        </a:p>
      </dgm:t>
    </dgm:pt>
    <dgm:pt modelId="{E1153193-9561-4F35-8C5E-55893C3344F3}">
      <dgm:prSet phldrT="[Szöveg]"/>
      <dgm:spPr/>
      <dgm:t>
        <a:bodyPr/>
        <a:lstStyle/>
        <a:p>
          <a:r>
            <a:rPr lang="hu-HU" dirty="0" smtClean="0"/>
            <a:t>Nagy előadó terem</a:t>
          </a:r>
        </a:p>
      </dgm:t>
    </dgm:pt>
    <dgm:pt modelId="{9AC8766E-C6B6-4A00-AAD8-F4C2D9D51202}" type="parTrans" cxnId="{54EC4925-4DD5-4BE6-8638-9FCA80A9AF32}">
      <dgm:prSet/>
      <dgm:spPr/>
      <dgm:t>
        <a:bodyPr/>
        <a:lstStyle/>
        <a:p>
          <a:endParaRPr lang="hu-HU"/>
        </a:p>
      </dgm:t>
    </dgm:pt>
    <dgm:pt modelId="{C60538CB-5380-4AAA-B7C0-B8AF65EDD4AC}" type="sibTrans" cxnId="{54EC4925-4DD5-4BE6-8638-9FCA80A9AF32}">
      <dgm:prSet/>
      <dgm:spPr/>
      <dgm:t>
        <a:bodyPr/>
        <a:lstStyle/>
        <a:p>
          <a:endParaRPr lang="hu-HU"/>
        </a:p>
      </dgm:t>
    </dgm:pt>
    <dgm:pt modelId="{A63D7E5E-8B6D-4A4B-B059-8DF97E8883AB}">
      <dgm:prSet phldrT="[Szöveg]"/>
      <dgm:spPr/>
      <dgm:t>
        <a:bodyPr/>
        <a:lstStyle/>
        <a:p>
          <a:r>
            <a:rPr lang="hu-HU" dirty="0" smtClean="0"/>
            <a:t>Géptermi</a:t>
          </a:r>
        </a:p>
        <a:p>
          <a:r>
            <a:rPr lang="hu-HU" dirty="0" smtClean="0"/>
            <a:t>(kiscsoportos)</a:t>
          </a:r>
          <a:endParaRPr lang="hu-HU" dirty="0"/>
        </a:p>
      </dgm:t>
    </dgm:pt>
    <dgm:pt modelId="{D3D71A57-49D3-41EE-90C0-9DEE625F5DB8}" type="parTrans" cxnId="{03F25073-FD37-407A-BECF-77D8A547EA20}">
      <dgm:prSet/>
      <dgm:spPr/>
      <dgm:t>
        <a:bodyPr/>
        <a:lstStyle/>
        <a:p>
          <a:endParaRPr lang="hu-HU"/>
        </a:p>
      </dgm:t>
    </dgm:pt>
    <dgm:pt modelId="{FD7DE9A1-6611-4D39-95B7-F65759E33F4B}" type="sibTrans" cxnId="{03F25073-FD37-407A-BECF-77D8A547EA20}">
      <dgm:prSet/>
      <dgm:spPr/>
      <dgm:t>
        <a:bodyPr/>
        <a:lstStyle/>
        <a:p>
          <a:endParaRPr lang="hu-HU"/>
        </a:p>
      </dgm:t>
    </dgm:pt>
    <dgm:pt modelId="{F3E87F93-742C-4C59-BAEB-F803D2155A9C}" type="pres">
      <dgm:prSet presAssocID="{70383DA9-94F8-4AE7-947C-6A6B9C01309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BBC7ECF1-CB8F-48CB-8133-E8A3B1F039A8}" type="pres">
      <dgm:prSet presAssocID="{344C62EA-EA77-4C70-9D43-EF6C0668A37C}" presName="composite" presStyleCnt="0"/>
      <dgm:spPr/>
    </dgm:pt>
    <dgm:pt modelId="{1649DE32-C52D-4742-A805-E176CD9BBF7B}" type="pres">
      <dgm:prSet presAssocID="{344C62EA-EA77-4C70-9D43-EF6C0668A37C}" presName="bentUpArrow1" presStyleLbl="alignImgPlace1" presStyleIdx="0" presStyleCnt="3" custLinFactNeighborX="31460" custLinFactNeighborY="3566"/>
      <dgm:spPr/>
    </dgm:pt>
    <dgm:pt modelId="{47DD5BAD-325F-49EC-AB94-440C32E53905}" type="pres">
      <dgm:prSet presAssocID="{344C62EA-EA77-4C70-9D43-EF6C0668A37C}" presName="ParentText" presStyleLbl="node1" presStyleIdx="0" presStyleCnt="4" custScaleX="1145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8E43A16-1FFB-4799-A741-39136184E22C}" type="pres">
      <dgm:prSet presAssocID="{344C62EA-EA77-4C70-9D43-EF6C0668A37C}" presName="ChildText" presStyleLbl="revTx" presStyleIdx="0" presStyleCnt="3" custLinFactNeighborX="32347" custLinFactNeighborY="63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D533A62-2EEA-45B1-85FC-C7639AE91DBD}" type="pres">
      <dgm:prSet presAssocID="{02E074EC-97D5-4C1C-9A2F-BA8D6BDAAAAE}" presName="sibTrans" presStyleCnt="0"/>
      <dgm:spPr/>
    </dgm:pt>
    <dgm:pt modelId="{0A33645B-4D9B-4601-9B43-3F4C36573AA5}" type="pres">
      <dgm:prSet presAssocID="{F3173971-3535-4A9E-A15E-642DB42E7BD6}" presName="composite" presStyleCnt="0"/>
      <dgm:spPr/>
    </dgm:pt>
    <dgm:pt modelId="{DBDA7438-AFA0-476E-829D-43CD425A4869}" type="pres">
      <dgm:prSet presAssocID="{F3173971-3535-4A9E-A15E-642DB42E7BD6}" presName="bentUpArrow1" presStyleLbl="alignImgPlace1" presStyleIdx="1" presStyleCnt="3" custLinFactNeighborX="64163" custLinFactNeighborY="-251"/>
      <dgm:spPr/>
    </dgm:pt>
    <dgm:pt modelId="{AB42D25E-1407-4DD3-85D7-6442CCD9E2B8}" type="pres">
      <dgm:prSet presAssocID="{F3173971-3535-4A9E-A15E-642DB42E7BD6}" presName="ParentText" presStyleLbl="node1" presStyleIdx="1" presStyleCnt="4" custScaleX="114530" custLinFactNeighborX="22092" custLinFactNeighborY="21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2DDEF0F-879E-45A3-80E6-4FA41F1B39B8}" type="pres">
      <dgm:prSet presAssocID="{F3173971-3535-4A9E-A15E-642DB42E7BD6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6CCE197-020A-49FB-B017-130B00F1CD7B}" type="pres">
      <dgm:prSet presAssocID="{3211B422-1E79-4BC4-AE60-D2A9715941E4}" presName="sibTrans" presStyleCnt="0"/>
      <dgm:spPr/>
    </dgm:pt>
    <dgm:pt modelId="{B55A2831-F509-4D1E-A128-C071615C2988}" type="pres">
      <dgm:prSet presAssocID="{E1153193-9561-4F35-8C5E-55893C3344F3}" presName="composite" presStyleCnt="0"/>
      <dgm:spPr/>
    </dgm:pt>
    <dgm:pt modelId="{B4757B87-C817-4ADD-994D-7E7D7095E5C8}" type="pres">
      <dgm:prSet presAssocID="{E1153193-9561-4F35-8C5E-55893C3344F3}" presName="bentUpArrow1" presStyleLbl="alignImgPlace1" presStyleIdx="2" presStyleCnt="3" custLinFactX="8752" custLinFactNeighborX="100000" custLinFactNeighborY="-4068"/>
      <dgm:spPr/>
    </dgm:pt>
    <dgm:pt modelId="{4775B9AF-D8FA-4714-9BFD-7FF5B4DA3614}" type="pres">
      <dgm:prSet presAssocID="{E1153193-9561-4F35-8C5E-55893C3344F3}" presName="ParentText" presStyleLbl="node1" presStyleIdx="2" presStyleCnt="4" custScaleX="114530" custLinFactNeighborX="50822" custLinFactNeighborY="-68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D2FAC11-27EE-498F-A4AA-9D73C447868A}" type="pres">
      <dgm:prSet presAssocID="{E1153193-9561-4F35-8C5E-55893C3344F3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678DEFC-EE63-41F9-8B2E-1262C9CADDC6}" type="pres">
      <dgm:prSet presAssocID="{C60538CB-5380-4AAA-B7C0-B8AF65EDD4AC}" presName="sibTrans" presStyleCnt="0"/>
      <dgm:spPr/>
    </dgm:pt>
    <dgm:pt modelId="{B23D7AD8-73C9-4B0A-9640-49E2E39B17AC}" type="pres">
      <dgm:prSet presAssocID="{A63D7E5E-8B6D-4A4B-B059-8DF97E8883AB}" presName="composite" presStyleCnt="0"/>
      <dgm:spPr/>
    </dgm:pt>
    <dgm:pt modelId="{EFB64D68-5329-450D-99F8-8044E31DC1FA}" type="pres">
      <dgm:prSet presAssocID="{A63D7E5E-8B6D-4A4B-B059-8DF97E8883AB}" presName="ParentText" presStyleLbl="node1" presStyleIdx="3" presStyleCnt="4" custScaleX="114530" custLinFactNeighborX="82402" custLinFactNeighborY="-215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787A6BA-B61D-4232-AEEB-5E090A75EBAC}" type="presOf" srcId="{E1153193-9561-4F35-8C5E-55893C3344F3}" destId="{4775B9AF-D8FA-4714-9BFD-7FF5B4DA3614}" srcOrd="0" destOrd="0" presId="urn:microsoft.com/office/officeart/2005/8/layout/StepDownProcess"/>
    <dgm:cxn modelId="{6DE7614C-69B4-4A88-8608-7CED44441528}" type="presOf" srcId="{70383DA9-94F8-4AE7-947C-6A6B9C01309D}" destId="{F3E87F93-742C-4C59-BAEB-F803D2155A9C}" srcOrd="0" destOrd="0" presId="urn:microsoft.com/office/officeart/2005/8/layout/StepDownProcess"/>
    <dgm:cxn modelId="{E3464B74-9AC8-4ABB-B9EB-CB01618744A7}" srcId="{70383DA9-94F8-4AE7-947C-6A6B9C01309D}" destId="{F3173971-3535-4A9E-A15E-642DB42E7BD6}" srcOrd="1" destOrd="0" parTransId="{D93CEEA6-B638-4B94-8178-81F02A52A565}" sibTransId="{3211B422-1E79-4BC4-AE60-D2A9715941E4}"/>
    <dgm:cxn modelId="{3A222377-BB47-415E-B54E-3503AE156771}" type="presOf" srcId="{344C62EA-EA77-4C70-9D43-EF6C0668A37C}" destId="{47DD5BAD-325F-49EC-AB94-440C32E53905}" srcOrd="0" destOrd="0" presId="urn:microsoft.com/office/officeart/2005/8/layout/StepDownProcess"/>
    <dgm:cxn modelId="{F4347192-6412-4643-8198-8DE48AD5DB51}" srcId="{70383DA9-94F8-4AE7-947C-6A6B9C01309D}" destId="{344C62EA-EA77-4C70-9D43-EF6C0668A37C}" srcOrd="0" destOrd="0" parTransId="{2D981D00-7A76-434D-9ED0-58E3758E9D82}" sibTransId="{02E074EC-97D5-4C1C-9A2F-BA8D6BDAAAAE}"/>
    <dgm:cxn modelId="{C515E0CE-AE64-4A6D-96E7-C8BD55291164}" type="presOf" srcId="{A63D7E5E-8B6D-4A4B-B059-8DF97E8883AB}" destId="{EFB64D68-5329-450D-99F8-8044E31DC1FA}" srcOrd="0" destOrd="0" presId="urn:microsoft.com/office/officeart/2005/8/layout/StepDownProcess"/>
    <dgm:cxn modelId="{54EC4925-4DD5-4BE6-8638-9FCA80A9AF32}" srcId="{70383DA9-94F8-4AE7-947C-6A6B9C01309D}" destId="{E1153193-9561-4F35-8C5E-55893C3344F3}" srcOrd="2" destOrd="0" parTransId="{9AC8766E-C6B6-4A00-AAD8-F4C2D9D51202}" sibTransId="{C60538CB-5380-4AAA-B7C0-B8AF65EDD4AC}"/>
    <dgm:cxn modelId="{28E10A26-BC25-4DE3-97A1-603F04B691BE}" type="presOf" srcId="{F3173971-3535-4A9E-A15E-642DB42E7BD6}" destId="{AB42D25E-1407-4DD3-85D7-6442CCD9E2B8}" srcOrd="0" destOrd="0" presId="urn:microsoft.com/office/officeart/2005/8/layout/StepDownProcess"/>
    <dgm:cxn modelId="{03F25073-FD37-407A-BECF-77D8A547EA20}" srcId="{70383DA9-94F8-4AE7-947C-6A6B9C01309D}" destId="{A63D7E5E-8B6D-4A4B-B059-8DF97E8883AB}" srcOrd="3" destOrd="0" parTransId="{D3D71A57-49D3-41EE-90C0-9DEE625F5DB8}" sibTransId="{FD7DE9A1-6611-4D39-95B7-F65759E33F4B}"/>
    <dgm:cxn modelId="{968AE546-2B5F-40A6-9ED2-25581751645A}" type="presParOf" srcId="{F3E87F93-742C-4C59-BAEB-F803D2155A9C}" destId="{BBC7ECF1-CB8F-48CB-8133-E8A3B1F039A8}" srcOrd="0" destOrd="0" presId="urn:microsoft.com/office/officeart/2005/8/layout/StepDownProcess"/>
    <dgm:cxn modelId="{8474C586-D501-48B6-BCFE-E0B4CDEA969E}" type="presParOf" srcId="{BBC7ECF1-CB8F-48CB-8133-E8A3B1F039A8}" destId="{1649DE32-C52D-4742-A805-E176CD9BBF7B}" srcOrd="0" destOrd="0" presId="urn:microsoft.com/office/officeart/2005/8/layout/StepDownProcess"/>
    <dgm:cxn modelId="{6236AD59-2C26-4FC9-A073-B4CDE1F9096C}" type="presParOf" srcId="{BBC7ECF1-CB8F-48CB-8133-E8A3B1F039A8}" destId="{47DD5BAD-325F-49EC-AB94-440C32E53905}" srcOrd="1" destOrd="0" presId="urn:microsoft.com/office/officeart/2005/8/layout/StepDownProcess"/>
    <dgm:cxn modelId="{A328AB48-AAF8-4927-9B0A-C643E07583F3}" type="presParOf" srcId="{BBC7ECF1-CB8F-48CB-8133-E8A3B1F039A8}" destId="{78E43A16-1FFB-4799-A741-39136184E22C}" srcOrd="2" destOrd="0" presId="urn:microsoft.com/office/officeart/2005/8/layout/StepDownProcess"/>
    <dgm:cxn modelId="{2A024548-7CF9-4D1C-A6FD-3D0127324EBC}" type="presParOf" srcId="{F3E87F93-742C-4C59-BAEB-F803D2155A9C}" destId="{AD533A62-2EEA-45B1-85FC-C7639AE91DBD}" srcOrd="1" destOrd="0" presId="urn:microsoft.com/office/officeart/2005/8/layout/StepDownProcess"/>
    <dgm:cxn modelId="{AE4B6BE9-119C-4998-8007-7C9D63658BE2}" type="presParOf" srcId="{F3E87F93-742C-4C59-BAEB-F803D2155A9C}" destId="{0A33645B-4D9B-4601-9B43-3F4C36573AA5}" srcOrd="2" destOrd="0" presId="urn:microsoft.com/office/officeart/2005/8/layout/StepDownProcess"/>
    <dgm:cxn modelId="{D0D040A1-C204-4FFE-9A50-E0356DCE1CD4}" type="presParOf" srcId="{0A33645B-4D9B-4601-9B43-3F4C36573AA5}" destId="{DBDA7438-AFA0-476E-829D-43CD425A4869}" srcOrd="0" destOrd="0" presId="urn:microsoft.com/office/officeart/2005/8/layout/StepDownProcess"/>
    <dgm:cxn modelId="{0BB79355-37FE-4F38-83CC-524272C679D7}" type="presParOf" srcId="{0A33645B-4D9B-4601-9B43-3F4C36573AA5}" destId="{AB42D25E-1407-4DD3-85D7-6442CCD9E2B8}" srcOrd="1" destOrd="0" presId="urn:microsoft.com/office/officeart/2005/8/layout/StepDownProcess"/>
    <dgm:cxn modelId="{4C673B8F-D540-4E63-AD08-4D82E9365C0E}" type="presParOf" srcId="{0A33645B-4D9B-4601-9B43-3F4C36573AA5}" destId="{82DDEF0F-879E-45A3-80E6-4FA41F1B39B8}" srcOrd="2" destOrd="0" presId="urn:microsoft.com/office/officeart/2005/8/layout/StepDownProcess"/>
    <dgm:cxn modelId="{FC37B46A-728E-4E7A-90C1-6F879D989A94}" type="presParOf" srcId="{F3E87F93-742C-4C59-BAEB-F803D2155A9C}" destId="{36CCE197-020A-49FB-B017-130B00F1CD7B}" srcOrd="3" destOrd="0" presId="urn:microsoft.com/office/officeart/2005/8/layout/StepDownProcess"/>
    <dgm:cxn modelId="{6F9EE7C1-FD60-433F-A2D5-FFBEC2B2E233}" type="presParOf" srcId="{F3E87F93-742C-4C59-BAEB-F803D2155A9C}" destId="{B55A2831-F509-4D1E-A128-C071615C2988}" srcOrd="4" destOrd="0" presId="urn:microsoft.com/office/officeart/2005/8/layout/StepDownProcess"/>
    <dgm:cxn modelId="{D58758EF-ED4F-4890-BEA1-A1A9016C5FB1}" type="presParOf" srcId="{B55A2831-F509-4D1E-A128-C071615C2988}" destId="{B4757B87-C817-4ADD-994D-7E7D7095E5C8}" srcOrd="0" destOrd="0" presId="urn:microsoft.com/office/officeart/2005/8/layout/StepDownProcess"/>
    <dgm:cxn modelId="{F55B4FC8-CEC6-4C86-BCAD-71D39F913526}" type="presParOf" srcId="{B55A2831-F509-4D1E-A128-C071615C2988}" destId="{4775B9AF-D8FA-4714-9BFD-7FF5B4DA3614}" srcOrd="1" destOrd="0" presId="urn:microsoft.com/office/officeart/2005/8/layout/StepDownProcess"/>
    <dgm:cxn modelId="{E71467FA-D31A-4F36-8D93-D3AAAC73DA39}" type="presParOf" srcId="{B55A2831-F509-4D1E-A128-C071615C2988}" destId="{2D2FAC11-27EE-498F-A4AA-9D73C447868A}" srcOrd="2" destOrd="0" presId="urn:microsoft.com/office/officeart/2005/8/layout/StepDownProcess"/>
    <dgm:cxn modelId="{2BE8E641-1BD3-4015-A722-E865C19FDD29}" type="presParOf" srcId="{F3E87F93-742C-4C59-BAEB-F803D2155A9C}" destId="{C678DEFC-EE63-41F9-8B2E-1262C9CADDC6}" srcOrd="5" destOrd="0" presId="urn:microsoft.com/office/officeart/2005/8/layout/StepDownProcess"/>
    <dgm:cxn modelId="{96E7EDED-7B71-4021-A8C6-80B18D1B4A92}" type="presParOf" srcId="{F3E87F93-742C-4C59-BAEB-F803D2155A9C}" destId="{B23D7AD8-73C9-4B0A-9640-49E2E39B17AC}" srcOrd="6" destOrd="0" presId="urn:microsoft.com/office/officeart/2005/8/layout/StepDownProcess"/>
    <dgm:cxn modelId="{76B728A1-8D99-4DE9-9807-F8467ED1F99B}" type="presParOf" srcId="{B23D7AD8-73C9-4B0A-9640-49E2E39B17AC}" destId="{EFB64D68-5329-450D-99F8-8044E31DC1F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091F2-6595-40F2-A14B-28EC73C7720C}">
      <dsp:nvSpPr>
        <dsp:cNvPr id="0" name=""/>
        <dsp:cNvSpPr/>
      </dsp:nvSpPr>
      <dsp:spPr>
        <a:xfrm>
          <a:off x="3366371" y="0"/>
          <a:ext cx="5565999" cy="10172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A szakrendszerek számára egységes felületet és hozzáférést, az egységes felhasználó-, és jogosultságkezelést, valamint a rendszerszintű menedzsment (üzleti) funkciók elérését biztosítja.</a:t>
          </a:r>
          <a:endParaRPr lang="hu-HU" sz="1400" b="1" kern="1200" dirty="0"/>
        </a:p>
      </dsp:txBody>
      <dsp:txXfrm>
        <a:off x="3366371" y="127155"/>
        <a:ext cx="5184536" cy="762927"/>
      </dsp:txXfrm>
    </dsp:sp>
    <dsp:sp modelId="{8EC84C6F-EB11-4F31-86CD-2F5146415CB2}">
      <dsp:nvSpPr>
        <dsp:cNvPr id="0" name=""/>
        <dsp:cNvSpPr/>
      </dsp:nvSpPr>
      <dsp:spPr>
        <a:xfrm>
          <a:off x="212644" y="58477"/>
          <a:ext cx="3153726" cy="90052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Keretrendszer</a:t>
          </a:r>
        </a:p>
      </dsp:txBody>
      <dsp:txXfrm>
        <a:off x="256604" y="102437"/>
        <a:ext cx="3065806" cy="812608"/>
      </dsp:txXfrm>
    </dsp:sp>
    <dsp:sp modelId="{606DB484-6E5E-4384-A00F-617E444D651C}">
      <dsp:nvSpPr>
        <dsp:cNvPr id="0" name=""/>
        <dsp:cNvSpPr/>
      </dsp:nvSpPr>
      <dsp:spPr>
        <a:xfrm>
          <a:off x="3365192" y="1107178"/>
          <a:ext cx="5571440" cy="10172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A e-közigazgatáshoz kapcsolódóan az ASP rendszerben olyan integrált szakrendszerek kerültek bevezetésre, amelyek hatékonyan segítik az önkormányzatok illetve a felettes szervek napi munkáját.</a:t>
          </a:r>
          <a:endParaRPr lang="hu-HU" sz="1400" b="1" kern="1200" dirty="0"/>
        </a:p>
      </dsp:txBody>
      <dsp:txXfrm>
        <a:off x="3365192" y="1234333"/>
        <a:ext cx="5189977" cy="762927"/>
      </dsp:txXfrm>
    </dsp:sp>
    <dsp:sp modelId="{04F63469-BCB9-426C-B72E-D853834C6D3C}">
      <dsp:nvSpPr>
        <dsp:cNvPr id="0" name=""/>
        <dsp:cNvSpPr/>
      </dsp:nvSpPr>
      <dsp:spPr>
        <a:xfrm>
          <a:off x="208382" y="1165767"/>
          <a:ext cx="3156809" cy="90052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>
              <a:solidFill>
                <a:schemeClr val="bg1"/>
              </a:solidFill>
            </a:rPr>
            <a:t>Szakrendszerek</a:t>
          </a:r>
        </a:p>
      </dsp:txBody>
      <dsp:txXfrm>
        <a:off x="252342" y="1209727"/>
        <a:ext cx="3068889" cy="812608"/>
      </dsp:txXfrm>
    </dsp:sp>
    <dsp:sp modelId="{49F3F428-5ECB-4DE9-8C06-13306E35BC24}">
      <dsp:nvSpPr>
        <dsp:cNvPr id="0" name=""/>
        <dsp:cNvSpPr/>
      </dsp:nvSpPr>
      <dsp:spPr>
        <a:xfrm>
          <a:off x="3365192" y="2214702"/>
          <a:ext cx="5571440" cy="20004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Az önkormányzati gazdálkodás felső kormányzati szintű ellenőrzési és monitoring tevékenységének támogatása</a:t>
          </a:r>
          <a:endParaRPr lang="hu-HU" sz="1400" b="1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Önkormányzatok adatszolgáltatási és beszámolási kötelezettségeinek egyszerűsítése és egységes, központi alapra helyezése</a:t>
          </a:r>
          <a:endParaRPr lang="hu-HU" sz="1400" b="1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Vezetői információk és operatív döntéstámogatás az önkormányzatok számára </a:t>
          </a:r>
          <a:endParaRPr lang="hu-HU" sz="1400" b="1" kern="1200" dirty="0"/>
        </a:p>
      </dsp:txBody>
      <dsp:txXfrm>
        <a:off x="3365192" y="2464763"/>
        <a:ext cx="4821257" cy="1500365"/>
      </dsp:txXfrm>
    </dsp:sp>
    <dsp:sp modelId="{807B7479-6D7D-437B-8FEB-3F1A6C6DA03F}">
      <dsp:nvSpPr>
        <dsp:cNvPr id="0" name=""/>
        <dsp:cNvSpPr/>
      </dsp:nvSpPr>
      <dsp:spPr>
        <a:xfrm>
          <a:off x="208382" y="2764682"/>
          <a:ext cx="3156809" cy="90052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>
              <a:solidFill>
                <a:schemeClr val="bg1"/>
              </a:solidFill>
            </a:rPr>
            <a:t>Adattárház</a:t>
          </a:r>
        </a:p>
      </dsp:txBody>
      <dsp:txXfrm>
        <a:off x="252342" y="2808642"/>
        <a:ext cx="3068889" cy="812608"/>
      </dsp:txXfrm>
    </dsp:sp>
    <dsp:sp modelId="{53D34F21-E3BB-42C0-A302-518957E403FE}">
      <dsp:nvSpPr>
        <dsp:cNvPr id="0" name=""/>
        <dsp:cNvSpPr/>
      </dsp:nvSpPr>
      <dsp:spPr>
        <a:xfrm>
          <a:off x="3365192" y="4305366"/>
          <a:ext cx="5571440" cy="10172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Az önkormányzati ASP rendszer napi adminisztratív, ügyfélszolgálati és működtetési feladatait segítő alkalmazások.</a:t>
          </a:r>
          <a:endParaRPr lang="hu-HU" sz="1400" b="1" kern="1200" dirty="0"/>
        </a:p>
      </dsp:txBody>
      <dsp:txXfrm>
        <a:off x="3365192" y="4432521"/>
        <a:ext cx="5189977" cy="762927"/>
      </dsp:txXfrm>
    </dsp:sp>
    <dsp:sp modelId="{DDFDE59C-C2DB-4238-9A34-96E76692D320}">
      <dsp:nvSpPr>
        <dsp:cNvPr id="0" name=""/>
        <dsp:cNvSpPr/>
      </dsp:nvSpPr>
      <dsp:spPr>
        <a:xfrm>
          <a:off x="208382" y="4363597"/>
          <a:ext cx="3156809" cy="90052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kern="1200" dirty="0" smtClean="0"/>
            <a:t>Támogató rendszerek</a:t>
          </a:r>
          <a:endParaRPr lang="hu-HU" sz="2600" kern="1200" dirty="0"/>
        </a:p>
      </dsp:txBody>
      <dsp:txXfrm>
        <a:off x="252342" y="4407557"/>
        <a:ext cx="3068889" cy="812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85FAA-5CD4-4AA9-A69C-02DB85F253A0}">
      <dsp:nvSpPr>
        <dsp:cNvPr id="0" name=""/>
        <dsp:cNvSpPr/>
      </dsp:nvSpPr>
      <dsp:spPr>
        <a:xfrm>
          <a:off x="0" y="157121"/>
          <a:ext cx="8712968" cy="804713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700" kern="1200" dirty="0" smtClean="0"/>
            <a:t>A Kincstár működtetési feladatai:</a:t>
          </a:r>
          <a:endParaRPr lang="hu-HU" sz="3700" kern="1200" dirty="0"/>
        </a:p>
      </dsp:txBody>
      <dsp:txXfrm>
        <a:off x="0" y="157121"/>
        <a:ext cx="8712968" cy="804713"/>
      </dsp:txXfrm>
    </dsp:sp>
    <dsp:sp modelId="{91266D71-3E5B-4D8D-A053-3084912C8B51}">
      <dsp:nvSpPr>
        <dsp:cNvPr id="0" name=""/>
        <dsp:cNvSpPr/>
      </dsp:nvSpPr>
      <dsp:spPr>
        <a:xfrm>
          <a:off x="0" y="949659"/>
          <a:ext cx="2178241" cy="366255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a csatlakozás-, és szolgáltatás-menedzsment ellátása, </a:t>
          </a:r>
          <a:endParaRPr lang="hu-HU" sz="2000" b="1" kern="1200" dirty="0"/>
        </a:p>
      </dsp:txBody>
      <dsp:txXfrm>
        <a:off x="0" y="949659"/>
        <a:ext cx="2178241" cy="3662558"/>
      </dsp:txXfrm>
    </dsp:sp>
    <dsp:sp modelId="{03D794D0-B070-4D45-B604-4041B362C52C}">
      <dsp:nvSpPr>
        <dsp:cNvPr id="0" name=""/>
        <dsp:cNvSpPr/>
      </dsp:nvSpPr>
      <dsp:spPr>
        <a:xfrm>
          <a:off x="2178241" y="949659"/>
          <a:ext cx="2178241" cy="366255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a szolgáltatási szerződések csatlakozó szervezetekkel való megkötése és módosítása,</a:t>
          </a:r>
          <a:endParaRPr lang="hu-HU" sz="2000" b="1" kern="1200" dirty="0"/>
        </a:p>
      </dsp:txBody>
      <dsp:txXfrm>
        <a:off x="2178241" y="949659"/>
        <a:ext cx="2178241" cy="3662558"/>
      </dsp:txXfrm>
    </dsp:sp>
    <dsp:sp modelId="{DED40DBB-F3B7-4C15-B626-B556B0C6F93A}">
      <dsp:nvSpPr>
        <dsp:cNvPr id="0" name=""/>
        <dsp:cNvSpPr/>
      </dsp:nvSpPr>
      <dsp:spPr>
        <a:xfrm>
          <a:off x="4356483" y="949659"/>
          <a:ext cx="2178241" cy="366255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ügyfélszolgálat biztosításával a szolgáltatással kapcsolatos ügyfél-kapcsolattartási, tájékoztatási és adminisztratív feladatok ellátása, biztosítva a hibabejelentés lehetőségét,</a:t>
          </a:r>
          <a:endParaRPr lang="hu-HU" sz="2000" b="1" kern="1200" dirty="0"/>
        </a:p>
      </dsp:txBody>
      <dsp:txXfrm>
        <a:off x="4356483" y="949659"/>
        <a:ext cx="2178241" cy="3662558"/>
      </dsp:txXfrm>
    </dsp:sp>
    <dsp:sp modelId="{A252CFA6-A6DF-423F-A2BB-4A876193C1BE}">
      <dsp:nvSpPr>
        <dsp:cNvPr id="0" name=""/>
        <dsp:cNvSpPr/>
      </dsp:nvSpPr>
      <dsp:spPr>
        <a:xfrm>
          <a:off x="6534726" y="949659"/>
          <a:ext cx="2178241" cy="366255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a szolgáltatásokkal kapcsolatos kommunikációs és képzési feladatok elvégzése.</a:t>
          </a:r>
          <a:endParaRPr lang="hu-HU" sz="2000" b="1" kern="1200" dirty="0"/>
        </a:p>
      </dsp:txBody>
      <dsp:txXfrm>
        <a:off x="6534726" y="949659"/>
        <a:ext cx="2178241" cy="3662558"/>
      </dsp:txXfrm>
    </dsp:sp>
    <dsp:sp modelId="{BC2A2845-AEE3-4A78-959A-F081A93CE3F0}">
      <dsp:nvSpPr>
        <dsp:cNvPr id="0" name=""/>
        <dsp:cNvSpPr/>
      </dsp:nvSpPr>
      <dsp:spPr>
        <a:xfrm>
          <a:off x="0" y="4285797"/>
          <a:ext cx="8712968" cy="334413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FE6F9-D5C6-4D0F-A727-A6CCF0682796}">
      <dsp:nvSpPr>
        <dsp:cNvPr id="0" name=""/>
        <dsp:cNvSpPr/>
      </dsp:nvSpPr>
      <dsp:spPr>
        <a:xfrm>
          <a:off x="-5717046" y="-875089"/>
          <a:ext cx="6806515" cy="6806515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2ED26-076C-4C3D-8F60-74A60BAF8F64}">
      <dsp:nvSpPr>
        <dsp:cNvPr id="0" name=""/>
        <dsp:cNvSpPr/>
      </dsp:nvSpPr>
      <dsp:spPr>
        <a:xfrm>
          <a:off x="405953" y="266266"/>
          <a:ext cx="7814451" cy="53233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253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Kapcsolatfelvétel, önkormányzati tájékoztatás – Tájékoztatási Portálon és a Kincstár által biztosított, szervezett egyéb csatornákon, fórumokon (pl. megyei tájékoztatók)</a:t>
          </a:r>
          <a:endParaRPr lang="hu-HU" sz="1400" b="1" kern="1200" dirty="0"/>
        </a:p>
      </dsp:txBody>
      <dsp:txXfrm>
        <a:off x="405953" y="266266"/>
        <a:ext cx="7814451" cy="532331"/>
      </dsp:txXfrm>
    </dsp:sp>
    <dsp:sp modelId="{2F437834-7233-4E27-8AE0-BB1F1136C6D3}">
      <dsp:nvSpPr>
        <dsp:cNvPr id="0" name=""/>
        <dsp:cNvSpPr/>
      </dsp:nvSpPr>
      <dsp:spPr>
        <a:xfrm>
          <a:off x="73246" y="199725"/>
          <a:ext cx="665413" cy="665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2145EA-3803-47D0-804F-26E86F01E0DF}">
      <dsp:nvSpPr>
        <dsp:cNvPr id="0" name=""/>
        <dsp:cNvSpPr/>
      </dsp:nvSpPr>
      <dsp:spPr>
        <a:xfrm>
          <a:off x="843831" y="1064662"/>
          <a:ext cx="7376572" cy="532331"/>
        </a:xfrm>
        <a:prstGeom prst="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253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Tájékoztató felületek és események menedzselése – információk folyamatos frissítése, visszajelzések, kérdések fogadási rendjének kialakítása, ügyfélszolgálati funkciók biztosítása</a:t>
          </a:r>
          <a:endParaRPr lang="hu-HU" sz="1400" b="1" kern="1200" dirty="0"/>
        </a:p>
      </dsp:txBody>
      <dsp:txXfrm>
        <a:off x="843831" y="1064662"/>
        <a:ext cx="7376572" cy="532331"/>
      </dsp:txXfrm>
    </dsp:sp>
    <dsp:sp modelId="{F5FF3815-4F20-4E2E-BFFC-C1F6ADBA03DD}">
      <dsp:nvSpPr>
        <dsp:cNvPr id="0" name=""/>
        <dsp:cNvSpPr/>
      </dsp:nvSpPr>
      <dsp:spPr>
        <a:xfrm>
          <a:off x="511124" y="998120"/>
          <a:ext cx="665413" cy="665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B5641C-EADC-4C69-B88B-317001C20C1C}">
      <dsp:nvSpPr>
        <dsp:cNvPr id="0" name=""/>
        <dsp:cNvSpPr/>
      </dsp:nvSpPr>
      <dsp:spPr>
        <a:xfrm>
          <a:off x="1044062" y="1863057"/>
          <a:ext cx="7176341" cy="532331"/>
        </a:xfrm>
        <a:prstGeom prst="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253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Adatbekérés – igényfelmérés – pl. képzési tervek összeállításához létszám és egyéb adatok bekérése, település portál igénybe vételére vonatkozó szándék felmérése</a:t>
          </a:r>
        </a:p>
      </dsp:txBody>
      <dsp:txXfrm>
        <a:off x="1044062" y="1863057"/>
        <a:ext cx="7176341" cy="532331"/>
      </dsp:txXfrm>
    </dsp:sp>
    <dsp:sp modelId="{5F2A68C0-8A97-4B70-BE40-675EB73C7253}">
      <dsp:nvSpPr>
        <dsp:cNvPr id="0" name=""/>
        <dsp:cNvSpPr/>
      </dsp:nvSpPr>
      <dsp:spPr>
        <a:xfrm>
          <a:off x="711355" y="1796516"/>
          <a:ext cx="665413" cy="665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FFC24D-A4C8-4341-96BF-CB4E5E9DC621}">
      <dsp:nvSpPr>
        <dsp:cNvPr id="0" name=""/>
        <dsp:cNvSpPr/>
      </dsp:nvSpPr>
      <dsp:spPr>
        <a:xfrm>
          <a:off x="1044062" y="2660947"/>
          <a:ext cx="7176341" cy="532331"/>
        </a:xfrm>
        <a:prstGeom prst="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253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ASP Szolgáltatásigénylés – Csatlakozási és szolgáltatási szerződés egyéni előkészítése partnerenként</a:t>
          </a:r>
          <a:endParaRPr lang="hu-HU" sz="1400" b="1" kern="1200" dirty="0"/>
        </a:p>
      </dsp:txBody>
      <dsp:txXfrm>
        <a:off x="1044062" y="2660947"/>
        <a:ext cx="7176341" cy="532331"/>
      </dsp:txXfrm>
    </dsp:sp>
    <dsp:sp modelId="{495A8D80-C204-4AFF-A290-B8E1A86D37EF}">
      <dsp:nvSpPr>
        <dsp:cNvPr id="0" name=""/>
        <dsp:cNvSpPr/>
      </dsp:nvSpPr>
      <dsp:spPr>
        <a:xfrm>
          <a:off x="711355" y="2594406"/>
          <a:ext cx="665413" cy="665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91EB34-C13B-46DD-AFCA-F656B5A7E7B9}">
      <dsp:nvSpPr>
        <dsp:cNvPr id="0" name=""/>
        <dsp:cNvSpPr/>
      </dsp:nvSpPr>
      <dsp:spPr>
        <a:xfrm>
          <a:off x="843831" y="3459342"/>
          <a:ext cx="7376572" cy="532331"/>
        </a:xfrm>
        <a:prstGeom prst="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253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Csatlakozási feladatokat megtervezése – az önkormányzatok helyi tervezése, ütemezése a Kincstárral és a </a:t>
          </a:r>
          <a:r>
            <a:rPr lang="hu-HU" sz="1400" b="1" kern="1200" dirty="0" err="1" smtClean="0"/>
            <a:t>NISZ-szel</a:t>
          </a:r>
          <a:r>
            <a:rPr lang="hu-HU" sz="1400" b="1" kern="1200" dirty="0" smtClean="0"/>
            <a:t> egyeztetve</a:t>
          </a:r>
          <a:endParaRPr lang="hu-HU" sz="1400" b="1" kern="1200" dirty="0"/>
        </a:p>
      </dsp:txBody>
      <dsp:txXfrm>
        <a:off x="843831" y="3459342"/>
        <a:ext cx="7376572" cy="532331"/>
      </dsp:txXfrm>
    </dsp:sp>
    <dsp:sp modelId="{C4B01BBB-0545-48FF-B7B5-57BF15EC5EBE}">
      <dsp:nvSpPr>
        <dsp:cNvPr id="0" name=""/>
        <dsp:cNvSpPr/>
      </dsp:nvSpPr>
      <dsp:spPr>
        <a:xfrm>
          <a:off x="511124" y="3392801"/>
          <a:ext cx="665413" cy="665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DDB2AC-058D-405E-8B7E-151CFF5B2967}">
      <dsp:nvSpPr>
        <dsp:cNvPr id="0" name=""/>
        <dsp:cNvSpPr/>
      </dsp:nvSpPr>
      <dsp:spPr>
        <a:xfrm>
          <a:off x="405953" y="4257738"/>
          <a:ext cx="7814451" cy="532331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253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Csatlakozási és szolgáltatási szerződés szerződések megkötése</a:t>
          </a:r>
          <a:endParaRPr lang="hu-HU" sz="1400" b="1" kern="1200" dirty="0"/>
        </a:p>
      </dsp:txBody>
      <dsp:txXfrm>
        <a:off x="405953" y="4257738"/>
        <a:ext cx="7814451" cy="532331"/>
      </dsp:txXfrm>
    </dsp:sp>
    <dsp:sp modelId="{C1EB5437-D7B3-4D57-B48A-281DBCDCB056}">
      <dsp:nvSpPr>
        <dsp:cNvPr id="0" name=""/>
        <dsp:cNvSpPr/>
      </dsp:nvSpPr>
      <dsp:spPr>
        <a:xfrm>
          <a:off x="73246" y="4191196"/>
          <a:ext cx="665413" cy="665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C2AF5-C811-44F9-9459-13FCE8487B53}">
      <dsp:nvSpPr>
        <dsp:cNvPr id="0" name=""/>
        <dsp:cNvSpPr/>
      </dsp:nvSpPr>
      <dsp:spPr>
        <a:xfrm rot="5400000">
          <a:off x="-245395" y="252077"/>
          <a:ext cx="1635968" cy="114517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1.</a:t>
          </a:r>
          <a:endParaRPr lang="hu-HU" sz="1800" b="1" kern="1200" dirty="0"/>
        </a:p>
      </dsp:txBody>
      <dsp:txXfrm rot="-5400000">
        <a:off x="1" y="579271"/>
        <a:ext cx="1145177" cy="490791"/>
      </dsp:txXfrm>
    </dsp:sp>
    <dsp:sp modelId="{BB90455F-48D3-4894-9E36-AE6832B678E6}">
      <dsp:nvSpPr>
        <dsp:cNvPr id="0" name=""/>
        <dsp:cNvSpPr/>
      </dsp:nvSpPr>
      <dsp:spPr>
        <a:xfrm rot="5400000">
          <a:off x="4361099" y="-3213264"/>
          <a:ext cx="1063938" cy="7495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200" kern="1200" dirty="0" smtClean="0"/>
            <a:t>Saját beruházás nélkül korszerű, a jogszabályoknak megfelelő programhoz jutnak az önkormányzatok</a:t>
          </a:r>
          <a:endParaRPr lang="hu-HU" sz="2200" kern="1200" dirty="0"/>
        </a:p>
      </dsp:txBody>
      <dsp:txXfrm rot="-5400000">
        <a:off x="1145178" y="54594"/>
        <a:ext cx="7443845" cy="960064"/>
      </dsp:txXfrm>
    </dsp:sp>
    <dsp:sp modelId="{83DF7E7B-FDD1-4981-9D2F-AF30C04A3CA6}">
      <dsp:nvSpPr>
        <dsp:cNvPr id="0" name=""/>
        <dsp:cNvSpPr/>
      </dsp:nvSpPr>
      <dsp:spPr>
        <a:xfrm rot="5400000">
          <a:off x="-245395" y="1690392"/>
          <a:ext cx="1635968" cy="1145177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2.</a:t>
          </a:r>
          <a:endParaRPr lang="hu-HU" sz="1800" b="1" kern="1200" dirty="0"/>
        </a:p>
      </dsp:txBody>
      <dsp:txXfrm rot="-5400000">
        <a:off x="1" y="2017586"/>
        <a:ext cx="1145177" cy="490791"/>
      </dsp:txXfrm>
    </dsp:sp>
    <dsp:sp modelId="{26C3C41B-AB7F-445D-B500-7AD2C12F3449}">
      <dsp:nvSpPr>
        <dsp:cNvPr id="0" name=""/>
        <dsp:cNvSpPr/>
      </dsp:nvSpPr>
      <dsp:spPr>
        <a:xfrm rot="5400000">
          <a:off x="4361379" y="-1771204"/>
          <a:ext cx="1063379" cy="7495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200" kern="1200" dirty="0" smtClean="0"/>
            <a:t>A jogszabály-változásokból eredő programkövetés költségei nem terhelik az önkormányzatot, azok automatikusan beépülnek</a:t>
          </a:r>
          <a:endParaRPr lang="hu-HU" sz="2200" kern="1200" dirty="0"/>
        </a:p>
      </dsp:txBody>
      <dsp:txXfrm rot="-5400000">
        <a:off x="1145178" y="1496907"/>
        <a:ext cx="7443872" cy="959559"/>
      </dsp:txXfrm>
    </dsp:sp>
    <dsp:sp modelId="{745531B9-7912-42A3-AD3C-2D2B918AC77D}">
      <dsp:nvSpPr>
        <dsp:cNvPr id="0" name=""/>
        <dsp:cNvSpPr/>
      </dsp:nvSpPr>
      <dsp:spPr>
        <a:xfrm rot="5400000">
          <a:off x="-245395" y="3132732"/>
          <a:ext cx="1635968" cy="1145177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3.</a:t>
          </a:r>
          <a:endParaRPr lang="hu-HU" sz="1800" b="1" kern="1200" dirty="0"/>
        </a:p>
      </dsp:txBody>
      <dsp:txXfrm rot="-5400000">
        <a:off x="1" y="3459926"/>
        <a:ext cx="1145177" cy="490791"/>
      </dsp:txXfrm>
    </dsp:sp>
    <dsp:sp modelId="{1A23EA8A-445E-4A8D-B2C7-56C92631A23B}">
      <dsp:nvSpPr>
        <dsp:cNvPr id="0" name=""/>
        <dsp:cNvSpPr/>
      </dsp:nvSpPr>
      <dsp:spPr>
        <a:xfrm rot="5400000">
          <a:off x="4361379" y="-328864"/>
          <a:ext cx="1063379" cy="7495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200" kern="1200" dirty="0" smtClean="0"/>
            <a:t>A rendelkezésre álló dokumentációk és segédletek részletesen mutatják be a gazdálkodási szakrendszer moduljait, funkcióit, és a jellemző gazdasági események kezelésének folyamatait.</a:t>
          </a:r>
          <a:endParaRPr lang="hu-HU" sz="2200" kern="1200" dirty="0"/>
        </a:p>
      </dsp:txBody>
      <dsp:txXfrm rot="-5400000">
        <a:off x="1145178" y="2939247"/>
        <a:ext cx="7443872" cy="9595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C7F1D-0930-4EEE-ADC5-A5B2B199E0AB}">
      <dsp:nvSpPr>
        <dsp:cNvPr id="0" name=""/>
        <dsp:cNvSpPr/>
      </dsp:nvSpPr>
      <dsp:spPr>
        <a:xfrm>
          <a:off x="0" y="0"/>
          <a:ext cx="8363271" cy="1533770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000" b="1" kern="1200" dirty="0" smtClean="0"/>
            <a:t>4 modulból áll a szakrendszer:</a:t>
          </a:r>
          <a:endParaRPr lang="hu-HU" sz="5000" kern="1200" dirty="0"/>
        </a:p>
      </dsp:txBody>
      <dsp:txXfrm>
        <a:off x="0" y="0"/>
        <a:ext cx="8363271" cy="1533770"/>
      </dsp:txXfrm>
    </dsp:sp>
    <dsp:sp modelId="{67FAFCFB-F219-415F-936A-5D256FAAE717}">
      <dsp:nvSpPr>
        <dsp:cNvPr id="0" name=""/>
        <dsp:cNvSpPr/>
      </dsp:nvSpPr>
      <dsp:spPr>
        <a:xfrm>
          <a:off x="0" y="1533770"/>
          <a:ext cx="2090818" cy="3220917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/>
            <a:t>KASZPER</a:t>
          </a:r>
          <a:r>
            <a:rPr lang="hu-HU" sz="2400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 Központi Analitikai Számviteli – Pénzügyi  Rendszer</a:t>
          </a:r>
          <a:endParaRPr lang="hu-HU" sz="2400" kern="1200" dirty="0"/>
        </a:p>
      </dsp:txBody>
      <dsp:txXfrm>
        <a:off x="0" y="1533770"/>
        <a:ext cx="2090818" cy="3220917"/>
      </dsp:txXfrm>
    </dsp:sp>
    <dsp:sp modelId="{CCB4AE6C-5A8E-49B2-9445-854FBF8B474B}">
      <dsp:nvSpPr>
        <dsp:cNvPr id="0" name=""/>
        <dsp:cNvSpPr/>
      </dsp:nvSpPr>
      <dsp:spPr>
        <a:xfrm>
          <a:off x="2090817" y="1533770"/>
          <a:ext cx="2090818" cy="3220917"/>
        </a:xfrm>
        <a:prstGeom prst="rect">
          <a:avLst/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/>
            <a:t>KATI</a:t>
          </a:r>
          <a:r>
            <a:rPr lang="hu-HU" sz="2400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 Tárgyi eszköz és készletnyilvántartó modul</a:t>
          </a:r>
          <a:endParaRPr lang="hu-HU" sz="2400" kern="1200" dirty="0"/>
        </a:p>
      </dsp:txBody>
      <dsp:txXfrm>
        <a:off x="2090817" y="1533770"/>
        <a:ext cx="2090818" cy="3220917"/>
      </dsp:txXfrm>
    </dsp:sp>
    <dsp:sp modelId="{F1B9281B-C12F-4B8B-806C-564FB1739368}">
      <dsp:nvSpPr>
        <dsp:cNvPr id="0" name=""/>
        <dsp:cNvSpPr/>
      </dsp:nvSpPr>
      <dsp:spPr>
        <a:xfrm>
          <a:off x="4181636" y="1533770"/>
          <a:ext cx="2090818" cy="3220917"/>
        </a:xfrm>
        <a:prstGeom prst="rect">
          <a:avLst/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/>
            <a:t>ETRIUSZ</a:t>
          </a:r>
          <a:r>
            <a:rPr lang="hu-HU" sz="2400" kern="1200" dirty="0" smtClean="0"/>
            <a:t> Költségvetési, tervezési és beszámoló készítő modul</a:t>
          </a:r>
          <a:endParaRPr lang="hu-HU" sz="2400" kern="1200" dirty="0"/>
        </a:p>
      </dsp:txBody>
      <dsp:txXfrm>
        <a:off x="4181636" y="1533770"/>
        <a:ext cx="2090818" cy="3220917"/>
      </dsp:txXfrm>
    </dsp:sp>
    <dsp:sp modelId="{EB3AA1EB-4A15-4463-9034-F1A1E2FC4D85}">
      <dsp:nvSpPr>
        <dsp:cNvPr id="0" name=""/>
        <dsp:cNvSpPr/>
      </dsp:nvSpPr>
      <dsp:spPr>
        <a:xfrm>
          <a:off x="6272454" y="1533770"/>
          <a:ext cx="2090818" cy="3220917"/>
        </a:xfrm>
        <a:prstGeom prst="rect">
          <a:avLst/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/>
            <a:t>VIR</a:t>
          </a:r>
          <a:r>
            <a:rPr lang="hu-HU" sz="2400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 Vezetői információs rendszer</a:t>
          </a:r>
          <a:endParaRPr lang="hu-HU" sz="2400" kern="1200" dirty="0"/>
        </a:p>
      </dsp:txBody>
      <dsp:txXfrm>
        <a:off x="6272454" y="1533770"/>
        <a:ext cx="2090818" cy="3220917"/>
      </dsp:txXfrm>
    </dsp:sp>
    <dsp:sp modelId="{1C49EC43-4D07-46AC-958B-8623623E48DE}">
      <dsp:nvSpPr>
        <dsp:cNvPr id="0" name=""/>
        <dsp:cNvSpPr/>
      </dsp:nvSpPr>
      <dsp:spPr>
        <a:xfrm>
          <a:off x="0" y="4754688"/>
          <a:ext cx="8363271" cy="357879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CF23D-3365-4486-8902-0C680291BF8D}">
      <dsp:nvSpPr>
        <dsp:cNvPr id="0" name=""/>
        <dsp:cNvSpPr/>
      </dsp:nvSpPr>
      <dsp:spPr>
        <a:xfrm>
          <a:off x="-5996058" y="-917507"/>
          <a:ext cx="7137962" cy="7137962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B8D9B-E41C-4A7E-9963-991995D57514}">
      <dsp:nvSpPr>
        <dsp:cNvPr id="0" name=""/>
        <dsp:cNvSpPr/>
      </dsp:nvSpPr>
      <dsp:spPr>
        <a:xfrm>
          <a:off x="499024" y="331328"/>
          <a:ext cx="8067181" cy="6630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32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Intézményi hierarchia, pénzügyi–számviteli folyamatok, jogosultságok meghatározása önkormányzatnál és intézményeinél, feladatok felelőseinek kijelölése!</a:t>
          </a:r>
          <a:endParaRPr lang="hu-HU" sz="1600" b="1" kern="1200" dirty="0"/>
        </a:p>
      </dsp:txBody>
      <dsp:txXfrm>
        <a:off x="499024" y="331328"/>
        <a:ext cx="8067181" cy="663080"/>
      </dsp:txXfrm>
    </dsp:sp>
    <dsp:sp modelId="{92E20ABD-69CF-4FD1-A24E-CC163AF89621}">
      <dsp:nvSpPr>
        <dsp:cNvPr id="0" name=""/>
        <dsp:cNvSpPr/>
      </dsp:nvSpPr>
      <dsp:spPr>
        <a:xfrm>
          <a:off x="84599" y="248443"/>
          <a:ext cx="828850" cy="828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45679-8C72-4197-85E3-89F20A494022}">
      <dsp:nvSpPr>
        <dsp:cNvPr id="0" name=""/>
        <dsp:cNvSpPr/>
      </dsp:nvSpPr>
      <dsp:spPr>
        <a:xfrm>
          <a:off x="974168" y="1325630"/>
          <a:ext cx="7592036" cy="663080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32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Az alapadatok helyes megadása (előkészületek</a:t>
          </a:r>
          <a:r>
            <a:rPr lang="hu-HU" sz="1600" kern="1200" dirty="0" smtClean="0"/>
            <a:t>) </a:t>
          </a:r>
          <a:endParaRPr lang="hu-HU" sz="1600" kern="1200" dirty="0"/>
        </a:p>
      </dsp:txBody>
      <dsp:txXfrm>
        <a:off x="974168" y="1325630"/>
        <a:ext cx="7592036" cy="663080"/>
      </dsp:txXfrm>
    </dsp:sp>
    <dsp:sp modelId="{5BCF6847-9672-451B-9524-62016A210817}">
      <dsp:nvSpPr>
        <dsp:cNvPr id="0" name=""/>
        <dsp:cNvSpPr/>
      </dsp:nvSpPr>
      <dsp:spPr>
        <a:xfrm>
          <a:off x="559743" y="1242745"/>
          <a:ext cx="828850" cy="828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8EED32-F860-45A9-BDEA-2799F84E7209}">
      <dsp:nvSpPr>
        <dsp:cNvPr id="0" name=""/>
        <dsp:cNvSpPr/>
      </dsp:nvSpPr>
      <dsp:spPr>
        <a:xfrm>
          <a:off x="1119999" y="2319933"/>
          <a:ext cx="7446205" cy="663080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32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Adattisztítás – Adatpótlás – Partnertörzs, Tárgyi eszköz tekintetében</a:t>
          </a:r>
          <a:endParaRPr lang="hu-HU" sz="1600" b="1" kern="1200" dirty="0"/>
        </a:p>
      </dsp:txBody>
      <dsp:txXfrm>
        <a:off x="1119999" y="2319933"/>
        <a:ext cx="7446205" cy="663080"/>
      </dsp:txXfrm>
    </dsp:sp>
    <dsp:sp modelId="{47B65875-A812-4E1D-8FFD-A361F6A51BC8}">
      <dsp:nvSpPr>
        <dsp:cNvPr id="0" name=""/>
        <dsp:cNvSpPr/>
      </dsp:nvSpPr>
      <dsp:spPr>
        <a:xfrm>
          <a:off x="705574" y="2237048"/>
          <a:ext cx="828850" cy="828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3F8CF-452F-480A-AD3E-FE984C6B3705}">
      <dsp:nvSpPr>
        <dsp:cNvPr id="0" name=""/>
        <dsp:cNvSpPr/>
      </dsp:nvSpPr>
      <dsp:spPr>
        <a:xfrm>
          <a:off x="974168" y="3314236"/>
          <a:ext cx="7592036" cy="663080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32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Adatbetöltési lehetőség (fontosabbak): Partnertörzs, Tárgyi eszköz, kötelezettség és követelés állomány</a:t>
          </a:r>
          <a:endParaRPr lang="hu-HU" sz="1600" b="1" kern="1200" dirty="0"/>
        </a:p>
      </dsp:txBody>
      <dsp:txXfrm>
        <a:off x="974168" y="3314236"/>
        <a:ext cx="7592036" cy="663080"/>
      </dsp:txXfrm>
    </dsp:sp>
    <dsp:sp modelId="{0CB7D409-232D-46F1-A26C-5E6F702A2746}">
      <dsp:nvSpPr>
        <dsp:cNvPr id="0" name=""/>
        <dsp:cNvSpPr/>
      </dsp:nvSpPr>
      <dsp:spPr>
        <a:xfrm>
          <a:off x="559743" y="3231351"/>
          <a:ext cx="828850" cy="828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E89B3-8F07-4CA5-A3B3-F092BE75C294}">
      <dsp:nvSpPr>
        <dsp:cNvPr id="0" name=""/>
        <dsp:cNvSpPr/>
      </dsp:nvSpPr>
      <dsp:spPr>
        <a:xfrm>
          <a:off x="499024" y="4308539"/>
          <a:ext cx="8067181" cy="66308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32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/>
            <a:t>Intézményadatok ellenőrzése</a:t>
          </a:r>
          <a:endParaRPr lang="hu-HU" sz="1600" b="1" kern="1200" dirty="0"/>
        </a:p>
      </dsp:txBody>
      <dsp:txXfrm>
        <a:off x="499024" y="4308539"/>
        <a:ext cx="8067181" cy="663080"/>
      </dsp:txXfrm>
    </dsp:sp>
    <dsp:sp modelId="{9B0F0BB1-D67E-4970-9348-729FD94C1A01}">
      <dsp:nvSpPr>
        <dsp:cNvPr id="0" name=""/>
        <dsp:cNvSpPr/>
      </dsp:nvSpPr>
      <dsp:spPr>
        <a:xfrm>
          <a:off x="84599" y="4225654"/>
          <a:ext cx="828850" cy="828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49EBB-AD0E-4A8E-AADD-E2F3B5B58345}">
      <dsp:nvSpPr>
        <dsp:cNvPr id="0" name=""/>
        <dsp:cNvSpPr/>
      </dsp:nvSpPr>
      <dsp:spPr>
        <a:xfrm rot="10800000">
          <a:off x="1281038" y="1885"/>
          <a:ext cx="6667224" cy="104356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183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rPr>
            <a:t>Könnyű hozzáférés (webes böngésző)</a:t>
          </a:r>
          <a:endParaRPr lang="hu-HU" sz="2500" kern="1200" dirty="0">
            <a:solidFill>
              <a:schemeClr val="tx1"/>
            </a:solidFill>
          </a:endParaRPr>
        </a:p>
      </dsp:txBody>
      <dsp:txXfrm rot="10800000">
        <a:off x="1541929" y="1885"/>
        <a:ext cx="6406333" cy="1043565"/>
      </dsp:txXfrm>
    </dsp:sp>
    <dsp:sp modelId="{AB1F91A9-DF87-46EF-8A89-ED8F483903E2}">
      <dsp:nvSpPr>
        <dsp:cNvPr id="0" name=""/>
        <dsp:cNvSpPr/>
      </dsp:nvSpPr>
      <dsp:spPr>
        <a:xfrm>
          <a:off x="701122" y="0"/>
          <a:ext cx="1043565" cy="104356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90974-04FC-4ED1-B915-80759EA9184C}">
      <dsp:nvSpPr>
        <dsp:cNvPr id="0" name=""/>
        <dsp:cNvSpPr/>
      </dsp:nvSpPr>
      <dsp:spPr>
        <a:xfrm rot="10800000">
          <a:off x="1281038" y="1356962"/>
          <a:ext cx="6667224" cy="1043565"/>
        </a:xfrm>
        <a:prstGeom prst="homePlat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183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rPr>
            <a:t>Új technológiák gyorsabb és egyszerűbb bevezetése</a:t>
          </a:r>
          <a:endParaRPr lang="hu-HU" sz="2500" kern="1200" dirty="0">
            <a:solidFill>
              <a:schemeClr val="tx1"/>
            </a:solidFill>
          </a:endParaRPr>
        </a:p>
      </dsp:txBody>
      <dsp:txXfrm rot="10800000">
        <a:off x="1541929" y="1356962"/>
        <a:ext cx="6406333" cy="1043565"/>
      </dsp:txXfrm>
    </dsp:sp>
    <dsp:sp modelId="{7976514E-D75E-4A55-86D8-466214020128}">
      <dsp:nvSpPr>
        <dsp:cNvPr id="0" name=""/>
        <dsp:cNvSpPr/>
      </dsp:nvSpPr>
      <dsp:spPr>
        <a:xfrm>
          <a:off x="701122" y="1344095"/>
          <a:ext cx="1043565" cy="1043565"/>
        </a:xfrm>
        <a:prstGeom prst="ellipse">
          <a:avLst/>
        </a:prstGeom>
        <a:solidFill>
          <a:schemeClr val="accent3">
            <a:tint val="50000"/>
            <a:hueOff val="3584065"/>
            <a:satOff val="-4703"/>
            <a:lumOff val="-46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E2962-8521-4B75-90A8-6061B2363D9C}">
      <dsp:nvSpPr>
        <dsp:cNvPr id="0" name=""/>
        <dsp:cNvSpPr/>
      </dsp:nvSpPr>
      <dsp:spPr>
        <a:xfrm rot="10800000">
          <a:off x="1281038" y="2712040"/>
          <a:ext cx="6667224" cy="1043565"/>
        </a:xfrm>
        <a:prstGeom prst="homePlat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183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rPr>
            <a:t>Korszerű és szabványos informatikai biztonsági szolgáltatásokhoz való hozzájutás</a:t>
          </a:r>
          <a:endParaRPr lang="hu-HU" sz="2500" kern="1200" dirty="0">
            <a:solidFill>
              <a:schemeClr val="tx1"/>
            </a:solidFill>
          </a:endParaRPr>
        </a:p>
      </dsp:txBody>
      <dsp:txXfrm rot="10800000">
        <a:off x="1541929" y="2712040"/>
        <a:ext cx="6406333" cy="1043565"/>
      </dsp:txXfrm>
    </dsp:sp>
    <dsp:sp modelId="{8A1379D6-12F1-418A-BDF4-B3BFA56517CE}">
      <dsp:nvSpPr>
        <dsp:cNvPr id="0" name=""/>
        <dsp:cNvSpPr/>
      </dsp:nvSpPr>
      <dsp:spPr>
        <a:xfrm>
          <a:off x="720365" y="2698202"/>
          <a:ext cx="1043565" cy="1043565"/>
        </a:xfrm>
        <a:prstGeom prst="ellipse">
          <a:avLst/>
        </a:prstGeom>
        <a:solidFill>
          <a:schemeClr val="accent3">
            <a:tint val="50000"/>
            <a:hueOff val="7168130"/>
            <a:satOff val="-9405"/>
            <a:lumOff val="-92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87D06-B0E0-4DC9-8275-368C2AAE3B76}">
      <dsp:nvSpPr>
        <dsp:cNvPr id="0" name=""/>
        <dsp:cNvSpPr/>
      </dsp:nvSpPr>
      <dsp:spPr>
        <a:xfrm rot="10800000">
          <a:off x="1281038" y="4067117"/>
          <a:ext cx="6667224" cy="1043565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183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rPr>
            <a:t>További fejlesztési és integrációs lehetőségek</a:t>
          </a:r>
          <a:endParaRPr lang="hu-HU" sz="2500" kern="1200" dirty="0">
            <a:solidFill>
              <a:schemeClr val="tx1"/>
            </a:solidFill>
          </a:endParaRPr>
        </a:p>
      </dsp:txBody>
      <dsp:txXfrm rot="10800000">
        <a:off x="1541929" y="4067117"/>
        <a:ext cx="6406333" cy="1043565"/>
      </dsp:txXfrm>
    </dsp:sp>
    <dsp:sp modelId="{756C41E4-A9B6-4E99-B8A2-234CE277DD7B}">
      <dsp:nvSpPr>
        <dsp:cNvPr id="0" name=""/>
        <dsp:cNvSpPr/>
      </dsp:nvSpPr>
      <dsp:spPr>
        <a:xfrm>
          <a:off x="720365" y="4053279"/>
          <a:ext cx="1043565" cy="1043565"/>
        </a:xfrm>
        <a:prstGeom prst="ellipse">
          <a:avLst/>
        </a:prstGeom>
        <a:solidFill>
          <a:schemeClr val="accent3">
            <a:tint val="50000"/>
            <a:hueOff val="10752195"/>
            <a:satOff val="-14108"/>
            <a:lumOff val="-13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9DE32-C52D-4742-A805-E176CD9BBF7B}">
      <dsp:nvSpPr>
        <dsp:cNvPr id="0" name=""/>
        <dsp:cNvSpPr/>
      </dsp:nvSpPr>
      <dsp:spPr>
        <a:xfrm rot="5400000">
          <a:off x="2449952" y="1249847"/>
          <a:ext cx="1064306" cy="12116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DD5BAD-325F-49EC-AB94-440C32E53905}">
      <dsp:nvSpPr>
        <dsp:cNvPr id="0" name=""/>
        <dsp:cNvSpPr/>
      </dsp:nvSpPr>
      <dsp:spPr>
        <a:xfrm>
          <a:off x="1656618" y="32089"/>
          <a:ext cx="2051994" cy="125410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Keret</a:t>
          </a:r>
          <a:endParaRPr lang="hu-HU" sz="2400" kern="1200" dirty="0"/>
        </a:p>
      </dsp:txBody>
      <dsp:txXfrm>
        <a:off x="1717849" y="93320"/>
        <a:ext cx="1929532" cy="1131645"/>
      </dsp:txXfrm>
    </dsp:sp>
    <dsp:sp modelId="{78E43A16-1FFB-4799-A741-39136184E22C}">
      <dsp:nvSpPr>
        <dsp:cNvPr id="0" name=""/>
        <dsp:cNvSpPr/>
      </dsp:nvSpPr>
      <dsp:spPr>
        <a:xfrm>
          <a:off x="3999958" y="216021"/>
          <a:ext cx="1303086" cy="101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A7438-AFA0-476E-829D-43CD425A4869}">
      <dsp:nvSpPr>
        <dsp:cNvPr id="0" name=""/>
        <dsp:cNvSpPr/>
      </dsp:nvSpPr>
      <dsp:spPr>
        <a:xfrm rot="5400000">
          <a:off x="4394167" y="2617999"/>
          <a:ext cx="1064306" cy="12116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5">
                <a:tint val="50000"/>
                <a:hueOff val="-5387422"/>
                <a:satOff val="23188"/>
                <a:lumOff val="6269"/>
                <a:alphaOff val="0"/>
                <a:shade val="51000"/>
                <a:satMod val="130000"/>
              </a:schemeClr>
            </a:gs>
            <a:gs pos="80000">
              <a:schemeClr val="accent5">
                <a:tint val="50000"/>
                <a:hueOff val="-5387422"/>
                <a:satOff val="23188"/>
                <a:lumOff val="6269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-5387422"/>
                <a:satOff val="23188"/>
                <a:lumOff val="62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B42D25E-1407-4DD3-85D7-6442CCD9E2B8}">
      <dsp:nvSpPr>
        <dsp:cNvPr id="0" name=""/>
        <dsp:cNvSpPr/>
      </dsp:nvSpPr>
      <dsp:spPr>
        <a:xfrm>
          <a:off x="3600393" y="1467540"/>
          <a:ext cx="2051994" cy="125410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err="1" smtClean="0"/>
            <a:t>E-learning</a:t>
          </a:r>
          <a:endParaRPr lang="hu-HU" sz="2400" kern="1200" dirty="0"/>
        </a:p>
      </dsp:txBody>
      <dsp:txXfrm>
        <a:off x="3661624" y="1528771"/>
        <a:ext cx="1929532" cy="1131645"/>
      </dsp:txXfrm>
    </dsp:sp>
    <dsp:sp modelId="{82DDEF0F-879E-45A3-80E6-4FA41F1B39B8}">
      <dsp:nvSpPr>
        <dsp:cNvPr id="0" name=""/>
        <dsp:cNvSpPr/>
      </dsp:nvSpPr>
      <dsp:spPr>
        <a:xfrm>
          <a:off x="5126408" y="1560473"/>
          <a:ext cx="1303086" cy="101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57B87-C817-4ADD-994D-7E7D7095E5C8}">
      <dsp:nvSpPr>
        <dsp:cNvPr id="0" name=""/>
        <dsp:cNvSpPr/>
      </dsp:nvSpPr>
      <dsp:spPr>
        <a:xfrm rot="5400000">
          <a:off x="6482400" y="3986151"/>
          <a:ext cx="1064306" cy="12116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5">
                <a:tint val="50000"/>
                <a:hueOff val="-10774845"/>
                <a:satOff val="46375"/>
                <a:lumOff val="12537"/>
                <a:alphaOff val="0"/>
                <a:shade val="51000"/>
                <a:satMod val="130000"/>
              </a:schemeClr>
            </a:gs>
            <a:gs pos="80000">
              <a:schemeClr val="accent5">
                <a:tint val="50000"/>
                <a:hueOff val="-10774845"/>
                <a:satOff val="46375"/>
                <a:lumOff val="12537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-10774845"/>
                <a:satOff val="46375"/>
                <a:lumOff val="125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75B9AF-D8FA-4714-9BFD-7FF5B4DA3614}">
      <dsp:nvSpPr>
        <dsp:cNvPr id="0" name=""/>
        <dsp:cNvSpPr/>
      </dsp:nvSpPr>
      <dsp:spPr>
        <a:xfrm>
          <a:off x="5663098" y="2763685"/>
          <a:ext cx="2051994" cy="125410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Nagy előadó terem</a:t>
          </a:r>
        </a:p>
      </dsp:txBody>
      <dsp:txXfrm>
        <a:off x="5724329" y="2824916"/>
        <a:ext cx="1929532" cy="1131645"/>
      </dsp:txXfrm>
    </dsp:sp>
    <dsp:sp modelId="{2D2FAC11-27EE-498F-A4AA-9D73C447868A}">
      <dsp:nvSpPr>
        <dsp:cNvPr id="0" name=""/>
        <dsp:cNvSpPr/>
      </dsp:nvSpPr>
      <dsp:spPr>
        <a:xfrm>
          <a:off x="6674368" y="2969250"/>
          <a:ext cx="1303086" cy="101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64D68-5329-450D-99F8-8044E31DC1FA}">
      <dsp:nvSpPr>
        <dsp:cNvPr id="0" name=""/>
        <dsp:cNvSpPr/>
      </dsp:nvSpPr>
      <dsp:spPr>
        <a:xfrm>
          <a:off x="7776866" y="3987820"/>
          <a:ext cx="2051994" cy="125410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Géptermi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(kiscsoportos)</a:t>
          </a:r>
          <a:endParaRPr lang="hu-HU" sz="2400" kern="1200" dirty="0"/>
        </a:p>
      </dsp:txBody>
      <dsp:txXfrm>
        <a:off x="7838097" y="4049051"/>
        <a:ext cx="1929532" cy="1131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2699D-E29E-46D3-9449-8E1A0D2391A9}" type="datetimeFigureOut">
              <a:rPr lang="hu-HU" smtClean="0"/>
              <a:pPr/>
              <a:t>2017.03.27.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E3A78-C37F-457D-BAA7-EF535DA1CF38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851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1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E3A78-C37F-457D-BAA7-EF535DA1CF38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153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smtClean="0"/>
              <a:t>Az összerendelést kizárólag a </a:t>
            </a:r>
            <a:r>
              <a:rPr lang="hu-HU" sz="1200" dirty="0" err="1" smtClean="0"/>
              <a:t>tenant</a:t>
            </a:r>
            <a:r>
              <a:rPr lang="hu-HU" sz="1200" dirty="0" smtClean="0"/>
              <a:t> adminisztrátor végzi el a saját fiókjára vonatkozóan. Fontos , hogy az összerendelést </a:t>
            </a:r>
            <a:r>
              <a:rPr lang="hu-HU" sz="1200" b="1" u="sng" dirty="0" smtClean="0"/>
              <a:t>MINDEN</a:t>
            </a:r>
            <a:r>
              <a:rPr lang="hu-HU" sz="1200" dirty="0" smtClean="0"/>
              <a:t> ASP rendszert használó munkatárs esetében szükséges elvégezni, mert e nélkül a 2017. április 3-a után a felhasználó nem tud belépni a rendszerbe.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E3A78-C37F-457D-BAA7-EF535DA1CF38}" type="slidenum">
              <a:rPr lang="hu-HU" smtClean="0"/>
              <a:pPr/>
              <a:t>33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6846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E3A78-C37F-457D-BAA7-EF535DA1CF38}" type="slidenum">
              <a:rPr lang="hu-HU" smtClean="0"/>
              <a:pPr/>
              <a:t>36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7654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1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E3A78-C37F-457D-BAA7-EF535DA1CF38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1532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Előre paraméterezett beléptetés - (megyénként 500 darab lett kialakítva)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E3A78-C37F-457D-BAA7-EF535DA1CF38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5874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szintfelmérő</a:t>
            </a:r>
            <a:r>
              <a:rPr lang="hu-HU" baseline="0" dirty="0" smtClean="0"/>
              <a:t> feladatok </a:t>
            </a:r>
            <a:r>
              <a:rPr lang="hu-HU" dirty="0" smtClean="0"/>
              <a:t>publikálására 2017. február elején került sor, azóta nagyságrendileg 300-an tettek benne sikeres vizsgát és vélhetően ennél többen is használják (csak a sikeres vizsgáról értesülünk)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E3A78-C37F-457D-BAA7-EF535DA1CF38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6436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 statisztikai adatok egy új rendszer bevezetéséhez képest, alapvetően pozitív számokat mutatnak. 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A banki forgalom nehézsége - rengeteg külső rendszer van amire nincs rálátásunk, és az önkormányzati munkatársak segítségére szorulunk.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E3A78-C37F-457D-BAA7-EF535DA1CF38}" type="slidenum">
              <a:rPr lang="hu-HU" smtClean="0"/>
              <a:pPr/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791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Sok fejlesztési igény - (nyilván a régi beidegződéseket szeretnék viszontlátni)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E3A78-C37F-457D-BAA7-EF535DA1CF38}" type="slidenum">
              <a:rPr lang="hu-HU" smtClean="0"/>
              <a:pPr/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5657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lvl="1" defTabSz="913088">
              <a:defRPr/>
            </a:pP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Adózói állapot és tevékenység kezelés továbbfejlesztése – cégállapot és tevékenység napi szintű nyilvántartása</a:t>
            </a:r>
          </a:p>
          <a:p>
            <a:pPr marL="0" lvl="1" defTabSz="913088">
              <a:defRPr/>
            </a:pP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Adózói képviselet kezelés továbbfejlesztése - Képviselet, meghatalmazás nyilvántartás, kezelés továbbfejlesztése (fővárosi minta alapján)</a:t>
            </a:r>
          </a:p>
          <a:p>
            <a:pPr marL="0" lvl="1" defTabSz="913088">
              <a:defRPr/>
            </a:pP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Programon belüli ellenőrzések kiterjesztése – </a:t>
            </a:r>
            <a:r>
              <a:rPr lang="hu-H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validációk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bővítése </a:t>
            </a:r>
            <a:r>
              <a:rPr lang="hu-H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űrlapkon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belül és programrészek között is</a:t>
            </a:r>
          </a:p>
          <a:p>
            <a:pPr marL="0" lvl="1" defTabSz="913088">
              <a:defRPr/>
            </a:pP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Végrehajtás támogatás bővítése – csoportos felhívás és hatósági átutalási megbízás (inkasszó)</a:t>
            </a:r>
          </a:p>
          <a:p>
            <a:pPr defTabSz="913088">
              <a:defRPr/>
            </a:pPr>
            <a:r>
              <a:rPr lang="hu-HU" baseline="0" dirty="0" smtClean="0"/>
              <a:t>Elektronikus számlakezelés – első körben a minden pénzintézetre kötelező GIRO szabvány szerint, aztán ennek a finomítása, bankokhoz igazítása, ha szükséges</a:t>
            </a:r>
          </a:p>
          <a:p>
            <a:pPr defTabSz="913088">
              <a:defRPr/>
            </a:pPr>
            <a:r>
              <a:rPr lang="hu-HU" baseline="0" dirty="0" smtClean="0"/>
              <a:t>Postai Hibrid szolgáltatás - </a:t>
            </a:r>
            <a:r>
              <a:rPr lang="hu-HU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napi küldemény összeállítási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központi feladási lehetőség, ragszám lekérdezés, postai szolgáltatások igénybevétele ( QR kód, fehércsekk, </a:t>
            </a: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eTérti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kezelés)</a:t>
            </a:r>
            <a:endParaRPr lang="hu-HU" baseline="0" dirty="0" smtClean="0"/>
          </a:p>
          <a:p>
            <a:r>
              <a:rPr lang="hu-HU" baseline="0" dirty="0" smtClean="0"/>
              <a:t>Külső kapcsolatok: </a:t>
            </a:r>
          </a:p>
          <a:p>
            <a:r>
              <a:rPr lang="hu-HU" baseline="0" dirty="0" smtClean="0"/>
              <a:t>	KEK KH – </a:t>
            </a:r>
            <a:r>
              <a:rPr lang="hu-HU" baseline="0" dirty="0" err="1" smtClean="0"/>
              <a:t>webservice</a:t>
            </a:r>
            <a:r>
              <a:rPr lang="hu-HU" baseline="0" dirty="0" smtClean="0"/>
              <a:t> megoldás, ideiglenes gépjármű adatok, egyéni vállalkozó adatok, Gépjármű adatok végrehajtáshoz</a:t>
            </a:r>
          </a:p>
          <a:p>
            <a:r>
              <a:rPr lang="hu-HU" baseline="0" dirty="0" smtClean="0"/>
              <a:t>	CÉG – </a:t>
            </a:r>
            <a:r>
              <a:rPr lang="hu-HU" baseline="0" dirty="0" err="1" smtClean="0"/>
              <a:t>cég</a:t>
            </a:r>
            <a:r>
              <a:rPr lang="hu-HU" baseline="0" dirty="0" smtClean="0"/>
              <a:t> nyilvántartás adatok az adózói állapot kezeléshez</a:t>
            </a:r>
          </a:p>
          <a:p>
            <a:r>
              <a:rPr lang="hu-HU" baseline="0" dirty="0" smtClean="0"/>
              <a:t>	NAV – Adóazonosító jel új módszerben, cím adatokkal, nyilvántartott vállalkozás adatok, Adatkérés adóhiány megállapító ellenőrzéshez</a:t>
            </a:r>
          </a:p>
          <a:p>
            <a:r>
              <a:rPr lang="hu-HU" baseline="0" dirty="0" smtClean="0"/>
              <a:t>	FÖMI – Hatósági </a:t>
            </a:r>
            <a:r>
              <a:rPr lang="hu-HU" baseline="0" dirty="0" err="1" smtClean="0"/>
              <a:t>adómegállapításhoz</a:t>
            </a:r>
            <a:r>
              <a:rPr lang="hu-HU" baseline="0" dirty="0" smtClean="0"/>
              <a:t> ingatlan adatok</a:t>
            </a:r>
          </a:p>
          <a:p>
            <a:r>
              <a:rPr lang="hu-HU" baseline="0" dirty="0" smtClean="0"/>
              <a:t>	OEP – Munkahely adatok</a:t>
            </a:r>
          </a:p>
          <a:p>
            <a:r>
              <a:rPr lang="hu-HU" baseline="0" dirty="0" smtClean="0"/>
              <a:t>	Kincstár – Adatszolgáltatás adatok ( Adattárházzal történő kiváltás), </a:t>
            </a:r>
            <a:r>
              <a:rPr lang="hu-HU" baseline="0" dirty="0" err="1" smtClean="0"/>
              <a:t>deMinimis</a:t>
            </a:r>
            <a:r>
              <a:rPr lang="hu-HU" baseline="0" dirty="0" smtClean="0"/>
              <a:t> adatok átadása, később megadás előtti ellenőrzés lehetősége </a:t>
            </a:r>
            <a:r>
              <a:rPr lang="hu-HU" baseline="0" dirty="0" err="1" smtClean="0"/>
              <a:t>webService-n</a:t>
            </a:r>
            <a:r>
              <a:rPr lang="hu-HU" baseline="0" dirty="0" smtClean="0"/>
              <a:t> keresztül ellenőrzés</a:t>
            </a:r>
          </a:p>
          <a:p>
            <a:pPr marL="0" lvl="1" defTabSz="913088">
              <a:defRPr/>
            </a:pP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Szakrendszerek közötti integráció bővítése – elsősorban Keret, Gazdálkodás és ELÜGY vonatkozásában</a:t>
            </a:r>
          </a:p>
          <a:p>
            <a:r>
              <a:rPr lang="hu-HU" dirty="0" smtClean="0"/>
              <a:t>Valós idejű külső interfész – Belső</a:t>
            </a:r>
            <a:r>
              <a:rPr lang="hu-HU" baseline="0" dirty="0" smtClean="0"/>
              <a:t> iratkezelő modulon keresztül (MIRA), a belső iratkezelő funkciókkal azonos on-line kapcsolat, amennyiben a saját szállító az interfészt kialakítását elvégzi</a:t>
            </a:r>
          </a:p>
          <a:p>
            <a:r>
              <a:rPr lang="hu-HU" baseline="0" dirty="0" smtClean="0"/>
              <a:t>Elektronikus bevallás – valós idejű azt jelenti, hogy beazonosítást követően az Űrlap </a:t>
            </a:r>
            <a:r>
              <a:rPr lang="hu-HU" baseline="0" dirty="0" err="1" smtClean="0"/>
              <a:t>webservice-n</a:t>
            </a:r>
            <a:r>
              <a:rPr lang="hu-HU" baseline="0" dirty="0" smtClean="0"/>
              <a:t> keresztül adatokat kér le az ADÓ szakrendszertől, </a:t>
            </a:r>
          </a:p>
          <a:p>
            <a:r>
              <a:rPr lang="hu-HU" baseline="0" dirty="0" smtClean="0"/>
              <a:t>	pl. adózó állapotot, vagy korábbi előleg adatot, vagy tárolt üzleti évet, stb.</a:t>
            </a:r>
            <a:br>
              <a:rPr lang="hu-HU" baseline="0" dirty="0" smtClean="0"/>
            </a:br>
            <a:r>
              <a:rPr lang="hu-HU" baseline="0" dirty="0" smtClean="0"/>
              <a:t> 	mi a </a:t>
            </a:r>
            <a:r>
              <a:rPr lang="hu-HU" baseline="0" dirty="0" err="1" smtClean="0"/>
              <a:t>KDIV-es</a:t>
            </a:r>
            <a:r>
              <a:rPr lang="hu-HU" baseline="0" dirty="0" smtClean="0"/>
              <a:t> sajátot preferáljuk, de meg fogják kérdezni az </a:t>
            </a:r>
            <a:r>
              <a:rPr lang="hu-HU" baseline="0" dirty="0" err="1" smtClean="0"/>
              <a:t>ÁNYK-s</a:t>
            </a:r>
            <a:r>
              <a:rPr lang="hu-HU" baseline="0" dirty="0" smtClean="0"/>
              <a:t> módszert. Nyilván ha ez lesz az irány, akkor interfészt kell kiadnunk hozzá. Most még erre nem készülünk, de ha marad a mai jogszabály, hogy a </a:t>
            </a:r>
            <a:r>
              <a:rPr lang="hu-HU" baseline="0" dirty="0" err="1" smtClean="0"/>
              <a:t>NAV-on</a:t>
            </a:r>
            <a:r>
              <a:rPr lang="hu-HU" baseline="0" dirty="0" smtClean="0"/>
              <a:t> keresztül is benyújthatják ezeket, akkor meg kell csinálnunk.</a:t>
            </a:r>
          </a:p>
          <a:p>
            <a:pPr marL="0" lvl="1" defTabSz="913088">
              <a:defRPr/>
            </a:pP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Adóigazolás készítése (egyedi) – Azonnali számfejtés menüpontból adózónként indítható folyamat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E3A78-C37F-457D-BAA7-EF535DA1CF38}" type="slidenum">
              <a:rPr lang="hu-HU" smtClean="0">
                <a:solidFill>
                  <a:prstClr val="black"/>
                </a:solidFill>
              </a:rPr>
              <a:pPr/>
              <a:t>23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83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u="sng" smtClean="0"/>
              <a:t>KSH-számjel felépítése</a:t>
            </a:r>
            <a:r>
              <a:rPr lang="hu-HU" altLang="hu-HU" smtClean="0"/>
              <a:t>: 		</a:t>
            </a:r>
          </a:p>
          <a:p>
            <a:r>
              <a:rPr lang="hu-HU" altLang="hu-HU" smtClean="0"/>
              <a:t>1-8 	Adószám	</a:t>
            </a:r>
          </a:p>
          <a:p>
            <a:r>
              <a:rPr lang="hu-HU" altLang="hu-HU" smtClean="0"/>
              <a:t>9-12  	TEÁOR		</a:t>
            </a:r>
          </a:p>
          <a:p>
            <a:r>
              <a:rPr lang="hu-HU" altLang="hu-HU" smtClean="0"/>
              <a:t>13-15  	GFO		</a:t>
            </a:r>
          </a:p>
          <a:p>
            <a:r>
              <a:rPr lang="hu-HU" altLang="hu-HU" smtClean="0"/>
              <a:t>16-17 	Megye kód	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BEC71C-618C-4F8D-AD64-DFF2130558A0}" type="slidenum">
              <a:rPr lang="hu-HU" altLang="hu-HU">
                <a:latin typeface="Calibri" panose="020F0502020204030204" pitchFamily="34" charset="0"/>
              </a:rPr>
              <a:pPr eaLnBrk="1" hangingPunct="1"/>
              <a:t>28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423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/>
              <a:t>Ha a kimutató szerv „Nem felosztott”, akkor is ki kell tölteni a hiányos adatokat, ilyenkor célszerű az önkormányzat saját adatait megadni. „Nem felosztott” kimutató szerv használata nem szabályos, a jövőben ki kell vezetni, valós adatot (szervet) kell megadni.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6B0D5F-6EEB-4D63-95D1-F4637A07B0CD}" type="slidenum">
              <a:rPr lang="hu-HU" altLang="hu-HU">
                <a:latin typeface="Calibri" panose="020F0502020204030204" pitchFamily="34" charset="0"/>
              </a:rPr>
              <a:pPr eaLnBrk="1" hangingPunct="1"/>
              <a:t>29</a:t>
            </a:fld>
            <a:endParaRPr lang="hu-HU" alt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0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2017.03.27.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648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2017.03.27.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854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2017.03.27.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849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zentacio_2020_borito_bg_M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" y="1"/>
            <a:ext cx="9142569" cy="6857999"/>
          </a:xfrm>
          <a:prstGeom prst="rect">
            <a:avLst/>
          </a:prstGeom>
        </p:spPr>
      </p:pic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>
            <a:spLocks noChangeArrowheads="1"/>
          </p:cNvSpPr>
          <p:nvPr userDrawn="1"/>
        </p:nvSpPr>
        <p:spPr bwMode="auto">
          <a:xfrm>
            <a:off x="2555875" y="6011863"/>
            <a:ext cx="36004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1000" smtClean="0">
                <a:latin typeface="Calibri" pitchFamily="34" charset="0"/>
              </a:rPr>
              <a:t>KÖFOP-1.0.0-VEKOP-15-2016-00008  Az önkormányzati ASP rendszer </a:t>
            </a:r>
          </a:p>
          <a:p>
            <a:pPr algn="ctr" eaLnBrk="1" hangingPunct="1">
              <a:defRPr/>
            </a:pPr>
            <a:r>
              <a:rPr lang="hu-HU" altLang="hu-HU" sz="1000" smtClean="0">
                <a:latin typeface="Calibri" pitchFamily="34" charset="0"/>
              </a:rPr>
              <a:t>továbbfejlesztése és országos kiterjesztése (ASP 2.0.)</a:t>
            </a:r>
          </a:p>
        </p:txBody>
      </p:sp>
      <p:pic>
        <p:nvPicPr>
          <p:cNvPr id="4" name="Kép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629275"/>
            <a:ext cx="31845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5845175"/>
            <a:ext cx="264953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4C4904-32A3-4A32-A185-F5FF83C5751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13332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>
            <a:spLocks noChangeArrowheads="1"/>
          </p:cNvSpPr>
          <p:nvPr userDrawn="1"/>
        </p:nvSpPr>
        <p:spPr bwMode="auto">
          <a:xfrm>
            <a:off x="2555875" y="6011863"/>
            <a:ext cx="36004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hu-HU" altLang="hu-HU" sz="1000" smtClean="0">
                <a:latin typeface="Calibri" pitchFamily="34" charset="0"/>
              </a:rPr>
              <a:t>KÖFOP-1.0.0-VEKOP-15-2016-00008  Az önkormányzati ASP rendszer </a:t>
            </a:r>
          </a:p>
          <a:p>
            <a:pPr algn="ctr" eaLnBrk="1" hangingPunct="1">
              <a:defRPr/>
            </a:pPr>
            <a:r>
              <a:rPr lang="hu-HU" altLang="hu-HU" sz="1000" smtClean="0">
                <a:latin typeface="Calibri" pitchFamily="34" charset="0"/>
              </a:rPr>
              <a:t>továbbfejlesztése és országos kiterjesztése (ASP 2.0.)</a:t>
            </a:r>
          </a:p>
        </p:txBody>
      </p:sp>
      <p:pic>
        <p:nvPicPr>
          <p:cNvPr id="4" name="Kép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629275"/>
            <a:ext cx="31845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5845175"/>
            <a:ext cx="264953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4C4904-32A3-4A32-A185-F5FF83C5751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518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87AB-1631-4BF0-8846-41DD5564B688}" type="datetimeFigureOut">
              <a:rPr lang="hu-HU" smtClean="0"/>
              <a:t>2017.03.27.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Téglalap 6"/>
          <p:cNvSpPr/>
          <p:nvPr userDrawn="1"/>
        </p:nvSpPr>
        <p:spPr>
          <a:xfrm>
            <a:off x="2123728" y="6011921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hu-HU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KÖFOP-1.2.2. Az önkormányzati ASP rendszer </a:t>
            </a:r>
          </a:p>
          <a:p>
            <a:pPr algn="ctr" fontAlgn="base"/>
            <a:r>
              <a:rPr lang="hu-HU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továbbfejlesztése és országos kiterjesztése (ASP 2.0.)</a:t>
            </a:r>
            <a:endParaRPr lang="hu-HU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5629276"/>
            <a:ext cx="3184799" cy="122872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255" y="5845470"/>
            <a:ext cx="2650012" cy="76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2017.03.27.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965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2017.03.27.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447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2017.03.27.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2256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2017.03.27.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698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2017.03.27.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658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2017.03.27.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364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9448-F6D5-4A0E-BA3B-A979310BDC26}" type="datetimeFigureOut">
              <a:rPr lang="hu-HU" smtClean="0"/>
              <a:pPr/>
              <a:t>2017.03.27.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392F-423A-4B2F-819A-04E49CF4C52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807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49448-F6D5-4A0E-BA3B-A979310BDC26}" type="datetimeFigureOut">
              <a:rPr lang="hu-HU" smtClean="0"/>
              <a:pPr/>
              <a:t>2017.03.27.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392F-423A-4B2F-819A-04E49CF4C52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7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7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56" r:id="rId13"/>
    <p:sldLayoutId id="2147483657" r:id="rId14"/>
    <p:sldLayoutId id="2147483702" r:id="rId15"/>
    <p:sldLayoutId id="214748370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ekkh.gov.hu/Eszemelyi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alkalmazaskozpont@allamkincstar.gov.h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02670"/>
            <a:ext cx="3456384" cy="1478459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319220" y="1106433"/>
            <a:ext cx="4809347" cy="25922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u-HU" sz="2000" dirty="0" smtClean="0"/>
              <a:t>Tájékoztatás az </a:t>
            </a:r>
            <a:r>
              <a:rPr lang="hu-HU" sz="2000" dirty="0"/>
              <a:t>Önkormányzati </a:t>
            </a:r>
            <a:r>
              <a:rPr lang="hu-HU" sz="2000" dirty="0" smtClean="0"/>
              <a:t>ASP</a:t>
            </a:r>
            <a:r>
              <a:rPr lang="hu-HU" sz="2000" dirty="0"/>
              <a:t> </a:t>
            </a:r>
            <a:r>
              <a:rPr lang="hu-HU" sz="2000" dirty="0" smtClean="0"/>
              <a:t>rendszer bevezetésének gyakorlati tapasztalatai</a:t>
            </a:r>
            <a:r>
              <a:rPr lang="hu-HU" sz="2500" dirty="0" smtClean="0">
                <a:solidFill>
                  <a:prstClr val="white"/>
                </a:solidFill>
              </a:rPr>
              <a:t/>
            </a:r>
            <a:br>
              <a:rPr lang="hu-HU" sz="2500" dirty="0" smtClean="0">
                <a:solidFill>
                  <a:prstClr val="white"/>
                </a:solidFill>
              </a:rPr>
            </a:br>
            <a:r>
              <a:rPr lang="hu-HU" sz="2500" dirty="0">
                <a:solidFill>
                  <a:prstClr val="white"/>
                </a:solidFill>
              </a:rPr>
              <a:t/>
            </a:r>
            <a:br>
              <a:rPr lang="hu-HU" sz="2500" dirty="0">
                <a:solidFill>
                  <a:prstClr val="white"/>
                </a:solidFill>
              </a:rPr>
            </a:br>
            <a:r>
              <a:rPr lang="hu-HU" sz="2000" dirty="0" smtClean="0">
                <a:solidFill>
                  <a:prstClr val="white"/>
                </a:solidFill>
              </a:rPr>
              <a:t>2017.03.27.</a:t>
            </a:r>
            <a:r>
              <a:rPr lang="hu-HU" sz="2800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hu-HU" sz="2800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hu-HU" sz="2800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hu-HU" sz="2800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hu-HU" sz="900" dirty="0"/>
              <a:t/>
            </a:r>
            <a:br>
              <a:rPr lang="hu-HU" sz="900" dirty="0"/>
            </a:br>
            <a:endParaRPr lang="en-US" sz="25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72000" y="5489848"/>
            <a:ext cx="4343400" cy="1368152"/>
          </a:xfrm>
        </p:spPr>
        <p:txBody>
          <a:bodyPr>
            <a:noAutofit/>
          </a:bodyPr>
          <a:lstStyle/>
          <a:p>
            <a:pPr algn="ctr"/>
            <a:r>
              <a:rPr lang="hu-HU" sz="2000" b="1" dirty="0" smtClean="0"/>
              <a:t>Előadó: </a:t>
            </a:r>
            <a:r>
              <a:rPr lang="hu-HU" sz="2000" b="1" dirty="0" smtClean="0"/>
              <a:t>	Krucsó Balázs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02" y="3284984"/>
            <a:ext cx="2998039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733054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Szolgáltatási szerződés tartalma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2200" b="1" dirty="0" smtClean="0"/>
          </a:p>
          <a:p>
            <a:r>
              <a:rPr lang="hu-HU" sz="2200" b="1" dirty="0" smtClean="0"/>
              <a:t>Szerződés törzsszövege</a:t>
            </a:r>
          </a:p>
          <a:p>
            <a:pPr marL="0" indent="0">
              <a:buNone/>
            </a:pPr>
            <a:r>
              <a:rPr lang="hu-HU" sz="2200" dirty="0"/>
              <a:t>	</a:t>
            </a:r>
            <a:r>
              <a:rPr lang="hu-HU" sz="2200" dirty="0" smtClean="0"/>
              <a:t>A jogszabályban rögzített kötelező elemeket tartalmazza.</a:t>
            </a:r>
          </a:p>
          <a:p>
            <a:r>
              <a:rPr lang="hu-HU" sz="2200" b="1" dirty="0" smtClean="0"/>
              <a:t>Általános Szerződési Feltételek (ÁFSZ)</a:t>
            </a:r>
          </a:p>
          <a:p>
            <a:pPr marL="0" indent="0">
              <a:buNone/>
            </a:pPr>
            <a:r>
              <a:rPr lang="hu-HU" sz="2200" b="1" dirty="0"/>
              <a:t>	</a:t>
            </a:r>
            <a:r>
              <a:rPr lang="hu-HU" sz="2200" dirty="0" smtClean="0"/>
              <a:t>A szolgáltatással kapcsolatos részletes szabályokat rögzíti.</a:t>
            </a:r>
          </a:p>
          <a:p>
            <a:r>
              <a:rPr lang="hu-HU" sz="2200" b="1" dirty="0" smtClean="0"/>
              <a:t>Adatlapok</a:t>
            </a:r>
          </a:p>
          <a:p>
            <a:pPr marL="0" indent="0">
              <a:buNone/>
            </a:pPr>
            <a:r>
              <a:rPr lang="hu-HU" sz="2200" b="1" dirty="0" smtClean="0"/>
              <a:t>	</a:t>
            </a:r>
            <a:r>
              <a:rPr lang="hu-HU" sz="2200" dirty="0" smtClean="0"/>
              <a:t>Az önkormányzatokra vonatkozó adatok megadásához.</a:t>
            </a:r>
          </a:p>
          <a:p>
            <a:r>
              <a:rPr lang="hu-HU" sz="2200" b="1" dirty="0" smtClean="0"/>
              <a:t>Ajánlások és tájékoztatók</a:t>
            </a:r>
          </a:p>
          <a:p>
            <a:pPr marL="0" indent="0">
              <a:buNone/>
            </a:pPr>
            <a:r>
              <a:rPr lang="hu-HU" sz="2200" dirty="0"/>
              <a:t>	</a:t>
            </a:r>
            <a:r>
              <a:rPr lang="hu-HU" sz="2200" dirty="0" smtClean="0"/>
              <a:t>Az ASP rendszer működésével kapcsolatos anyagok.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2896593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0106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Keretrendszer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6910" y="1412776"/>
            <a:ext cx="8964488" cy="427707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b="1" dirty="0" smtClean="0"/>
              <a:t>Keretrendszer funkciói</a:t>
            </a:r>
            <a:endParaRPr lang="hu-HU" dirty="0" smtClean="0"/>
          </a:p>
          <a:p>
            <a:pPr algn="just">
              <a:spcAft>
                <a:spcPts val="600"/>
              </a:spcAft>
            </a:pPr>
            <a:r>
              <a:rPr lang="hu-HU" sz="2800" dirty="0"/>
              <a:t>A felhasználóknak csak egyszer szükséges belépnie a Keretrendszerbe, így a sikeres bejelentkezés után minden szakrendszert el lehet érni.</a:t>
            </a:r>
          </a:p>
          <a:p>
            <a:pPr algn="just">
              <a:spcAft>
                <a:spcPts val="600"/>
              </a:spcAft>
            </a:pPr>
            <a:r>
              <a:rPr lang="hu-HU" sz="2800" dirty="0"/>
              <a:t>A rendszer biztonságos kapcsolaton keresztül érhető el.</a:t>
            </a:r>
          </a:p>
          <a:p>
            <a:pPr algn="just">
              <a:spcAft>
                <a:spcPts val="600"/>
              </a:spcAft>
            </a:pPr>
            <a:r>
              <a:rPr lang="hu-HU" sz="2800" dirty="0"/>
              <a:t>Az önkormányzatok külön izolációs egységet alkotnak (</a:t>
            </a:r>
            <a:r>
              <a:rPr lang="hu-HU" sz="2800" dirty="0" err="1"/>
              <a:t>tenant</a:t>
            </a:r>
            <a:r>
              <a:rPr lang="hu-HU" sz="2800" dirty="0"/>
              <a:t>)</a:t>
            </a:r>
          </a:p>
          <a:p>
            <a:pPr algn="just">
              <a:spcAft>
                <a:spcPts val="600"/>
              </a:spcAft>
            </a:pPr>
            <a:r>
              <a:rPr lang="hu-HU" sz="2800" dirty="0" err="1"/>
              <a:t>Tenant</a:t>
            </a:r>
            <a:r>
              <a:rPr lang="hu-HU" sz="2800" dirty="0"/>
              <a:t> adminisztrátor: felhasználó karbantartó szerepkörrel rendelkező felhasználó</a:t>
            </a:r>
          </a:p>
        </p:txBody>
      </p:sp>
    </p:spTree>
    <p:extLst>
      <p:ext uri="{BB962C8B-B14F-4D97-AF65-F5344CB8AC3E}">
        <p14:creationId xmlns:p14="http://schemas.microsoft.com/office/powerpoint/2010/main" val="11536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Keretrendszer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349080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b="1" dirty="0" err="1"/>
              <a:t>Tenant</a:t>
            </a:r>
            <a:r>
              <a:rPr lang="hu-HU" b="1" dirty="0"/>
              <a:t> adminisztrátor főbb feladatai</a:t>
            </a:r>
          </a:p>
          <a:p>
            <a:pPr marL="0" indent="0">
              <a:spcBef>
                <a:spcPts val="0"/>
              </a:spcBef>
              <a:buNone/>
            </a:pPr>
            <a:endParaRPr lang="hu-HU" b="1" dirty="0"/>
          </a:p>
          <a:p>
            <a:pPr lvl="0" algn="just">
              <a:spcAft>
                <a:spcPts val="600"/>
              </a:spcAft>
            </a:pPr>
            <a:r>
              <a:rPr lang="hu-HU" dirty="0"/>
              <a:t>Felhasználó-kezelés: felhasználók felvitele, módosítása, zárolása</a:t>
            </a:r>
          </a:p>
          <a:p>
            <a:pPr lvl="0" algn="just">
              <a:spcAft>
                <a:spcPts val="600"/>
              </a:spcAft>
            </a:pPr>
            <a:r>
              <a:rPr lang="hu-HU" dirty="0"/>
              <a:t>Jogosultság-kezelés: szerepkörök kiosztása, elvétele</a:t>
            </a:r>
          </a:p>
          <a:p>
            <a:pPr lvl="0" algn="just">
              <a:spcAft>
                <a:spcPts val="600"/>
              </a:spcAft>
            </a:pPr>
            <a:r>
              <a:rPr lang="hu-HU" dirty="0"/>
              <a:t>Csoport-kezelés: azonos szerepkörrel rendelkező felhasználók csoportba foglalása</a:t>
            </a:r>
          </a:p>
          <a:p>
            <a:pPr lvl="0" algn="just">
              <a:spcAft>
                <a:spcPts val="600"/>
              </a:spcAft>
            </a:pPr>
            <a:r>
              <a:rPr lang="hu-HU" dirty="0"/>
              <a:t>Helyettesítések kezelése: felhasználó által birtokolt szerepkörök közötti helyettesítés beállítása</a:t>
            </a:r>
          </a:p>
          <a:p>
            <a:pPr lvl="0" algn="just">
              <a:spcAft>
                <a:spcPts val="600"/>
              </a:spcAft>
            </a:pPr>
            <a:r>
              <a:rPr lang="hu-HU" dirty="0"/>
              <a:t>Üzleti napló: rendszerben történő változások ellenőrzése</a:t>
            </a:r>
          </a:p>
          <a:p>
            <a:pPr lvl="0" algn="just">
              <a:spcAft>
                <a:spcPts val="600"/>
              </a:spcAft>
            </a:pPr>
            <a:r>
              <a:rPr lang="hu-HU" dirty="0"/>
              <a:t>Statisztika: A rendszer használati statisztikák elkészítése az ügyintézők napi tevékenységével kapcsolatban.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825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bg1"/>
                </a:solidFill>
              </a:rPr>
              <a:t>ASP </a:t>
            </a:r>
            <a:r>
              <a:rPr lang="hu-HU" dirty="0" smtClean="0">
                <a:solidFill>
                  <a:schemeClr val="bg1"/>
                </a:solidFill>
              </a:rPr>
              <a:t>Gazdálkodás </a:t>
            </a:r>
            <a:r>
              <a:rPr lang="hu-HU" dirty="0">
                <a:solidFill>
                  <a:schemeClr val="bg1"/>
                </a:solidFill>
              </a:rPr>
              <a:t>szakrendszer</a:t>
            </a:r>
            <a:r>
              <a:rPr lang="hu-H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u-HU" dirty="0"/>
          </a:p>
        </p:txBody>
      </p:sp>
      <p:graphicFrame>
        <p:nvGraphicFramePr>
          <p:cNvPr id="4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843435"/>
              </p:ext>
            </p:extLst>
          </p:nvPr>
        </p:nvGraphicFramePr>
        <p:xfrm>
          <a:off x="179512" y="1417638"/>
          <a:ext cx="864096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51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ASP Gazdálkodás szakrendszer</a:t>
            </a:r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63090968"/>
              </p:ext>
            </p:extLst>
          </p:nvPr>
        </p:nvGraphicFramePr>
        <p:xfrm>
          <a:off x="457200" y="1484784"/>
          <a:ext cx="836327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870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29275"/>
            <a:ext cx="8363272" cy="122872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bg1"/>
                </a:solidFill>
              </a:rPr>
              <a:t>ASP Gazdálkodás </a:t>
            </a:r>
            <a:r>
              <a:rPr lang="hu-HU" dirty="0" smtClean="0">
                <a:solidFill>
                  <a:schemeClr val="bg1"/>
                </a:solidFill>
              </a:rPr>
              <a:t>szakrendszer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sz="4000" dirty="0" smtClean="0">
                <a:solidFill>
                  <a:schemeClr val="bg1"/>
                </a:solidFill>
              </a:rPr>
              <a:t> </a:t>
            </a:r>
            <a:r>
              <a:rPr lang="hu-HU" sz="4000" dirty="0">
                <a:solidFill>
                  <a:schemeClr val="bg1"/>
                </a:solidFill>
              </a:rPr>
              <a:t>csatlakozás előkészítése</a:t>
            </a:r>
            <a:br>
              <a:rPr lang="hu-HU" sz="4000" dirty="0">
                <a:solidFill>
                  <a:schemeClr val="bg1"/>
                </a:solidFill>
              </a:rPr>
            </a:b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hu-HU" sz="2000" dirty="0" smtClean="0"/>
          </a:p>
          <a:p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07665385"/>
              </p:ext>
            </p:extLst>
          </p:nvPr>
        </p:nvGraphicFramePr>
        <p:xfrm>
          <a:off x="179512" y="1278736"/>
          <a:ext cx="8640960" cy="5302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03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hu-HU" sz="3000" dirty="0">
                <a:solidFill>
                  <a:schemeClr val="bg1"/>
                </a:solidFill>
              </a:rPr>
              <a:t>ASP Gazdálkodás szakrendszer</a:t>
            </a:r>
            <a:br>
              <a:rPr lang="hu-HU" sz="3000" dirty="0">
                <a:solidFill>
                  <a:schemeClr val="bg1"/>
                </a:solidFill>
              </a:rPr>
            </a:br>
            <a:r>
              <a:rPr lang="hu-HU" sz="3000" dirty="0">
                <a:solidFill>
                  <a:schemeClr val="bg1"/>
                </a:solidFill>
              </a:rPr>
              <a:t> csatlakoztatás tapasztalatai – éles indulás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hu-HU" dirty="0"/>
              <a:t>A gazdálkodási rendszer paraméterezését az önkormányzat a </a:t>
            </a:r>
          </a:p>
          <a:p>
            <a:pPr algn="just"/>
            <a:r>
              <a:rPr lang="hu-HU" b="1" dirty="0"/>
              <a:t>Beállítás varázsló </a:t>
            </a:r>
            <a:r>
              <a:rPr lang="hu-HU" dirty="0"/>
              <a:t>segítségével tudta elvégezni, amelynek célja, egy olyan környezet létrehozása, amely további beállítások nélkül is alkalmassá teszi a rendszert a napi használatra. </a:t>
            </a:r>
          </a:p>
          <a:p>
            <a:endParaRPr lang="hu-HU" dirty="0"/>
          </a:p>
          <a:p>
            <a:pPr algn="ctr"/>
            <a:r>
              <a:rPr lang="hu-HU" b="1" dirty="0"/>
              <a:t>A BEÁLLÍTÁS VARÁZSLÓ működése, tulajdonságai</a:t>
            </a:r>
          </a:p>
          <a:p>
            <a:pPr algn="ctr"/>
            <a:endParaRPr lang="hu-HU" dirty="0"/>
          </a:p>
          <a:p>
            <a:pPr marL="285750" indent="-285750"/>
            <a:r>
              <a:rPr lang="hu-HU" dirty="0"/>
              <a:t>csak adminisztrátori joggal futtatható,</a:t>
            </a:r>
          </a:p>
          <a:p>
            <a:pPr marL="285750" indent="-285750"/>
            <a:r>
              <a:rPr lang="hu-HU" dirty="0"/>
              <a:t>csak a futtatást követően látható a többi menüpont (kikényszerített futtatás)</a:t>
            </a:r>
          </a:p>
          <a:p>
            <a:pPr marL="285750" indent="-285750"/>
            <a:r>
              <a:rPr lang="hu-HU" dirty="0"/>
              <a:t>18 lépésen keresztül paraméterezi az összes intézményt</a:t>
            </a:r>
          </a:p>
          <a:p>
            <a:pPr marL="285750" indent="-285750"/>
            <a:r>
              <a:rPr lang="hu-HU" dirty="0"/>
              <a:t>a végigfuttatása csak akkor lehetséges, ha egymás után minden lépést végrehajt a felhasználó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8411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solidFill>
                  <a:schemeClr val="bg1"/>
                </a:solidFill>
              </a:rPr>
              <a:t>ASP gazdálkodási szakrendszer</a:t>
            </a: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KOF – oktatási felület kialakítása</a:t>
            </a:r>
          </a:p>
          <a:p>
            <a:endParaRPr lang="hu-HU" dirty="0" smtClean="0"/>
          </a:p>
          <a:p>
            <a:r>
              <a:rPr lang="hu-HU" dirty="0"/>
              <a:t>M</a:t>
            </a:r>
            <a:r>
              <a:rPr lang="hu-HU" dirty="0" smtClean="0"/>
              <a:t>inden </a:t>
            </a:r>
            <a:r>
              <a:rPr lang="hu-HU" dirty="0"/>
              <a:t>felhasználó előre paraméterezett belépést </a:t>
            </a:r>
            <a:r>
              <a:rPr lang="hu-HU" dirty="0" smtClean="0"/>
              <a:t>kap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24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solidFill>
                  <a:schemeClr val="bg1"/>
                </a:solidFill>
              </a:rPr>
              <a:t>ASP gazdálkodási szakrendszer</a:t>
            </a: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oktatási felülettel kapcsolatban a kezdeti időszakban </a:t>
            </a:r>
            <a:r>
              <a:rPr lang="hu-HU" dirty="0" smtClean="0"/>
              <a:t>érkeztek </a:t>
            </a:r>
            <a:r>
              <a:rPr lang="hu-HU" dirty="0"/>
              <a:t>jelzések, de egyik sem volt komoly hibára utaló. </a:t>
            </a:r>
            <a:endParaRPr lang="hu-HU" dirty="0" smtClean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A felület gyors és </a:t>
            </a:r>
            <a:r>
              <a:rPr lang="hu-HU" dirty="0" smtClean="0"/>
              <a:t>stabil. 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67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solidFill>
                  <a:schemeClr val="bg1"/>
                </a:solidFill>
              </a:rPr>
              <a:t>ASP gazdálkodási szakrendszer</a:t>
            </a: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5" name="Tartalom helye 1"/>
          <p:cNvSpPr txBox="1">
            <a:spLocks/>
          </p:cNvSpPr>
          <p:nvPr/>
        </p:nvSpPr>
        <p:spPr>
          <a:xfrm>
            <a:off x="609600" y="17526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 bevezetéshez további segítség az </a:t>
            </a:r>
            <a:r>
              <a:rPr lang="hu-HU" dirty="0" smtClean="0"/>
              <a:t>5perc ASP </a:t>
            </a:r>
            <a:r>
              <a:rPr lang="hu-HU" dirty="0"/>
              <a:t>tananyag, a videók és a szimulációs környezet publikálása az e-</a:t>
            </a:r>
            <a:r>
              <a:rPr lang="hu-HU" dirty="0" err="1"/>
              <a:t>learning</a:t>
            </a:r>
            <a:r>
              <a:rPr lang="hu-HU" dirty="0"/>
              <a:t> felületen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A szintfelmérő </a:t>
            </a:r>
            <a:r>
              <a:rPr lang="hu-HU" dirty="0" smtClean="0"/>
              <a:t>feladatok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2246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>
          <a:xfrm>
            <a:off x="490538" y="115888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4000" dirty="0" smtClean="0">
                <a:solidFill>
                  <a:schemeClr val="bg1"/>
                </a:solidFill>
              </a:rPr>
              <a:t>Aktuális helyzet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800" y="1258888"/>
            <a:ext cx="8856663" cy="4786312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 smtClean="0"/>
          </a:p>
          <a:p>
            <a:pPr marL="285750" indent="-28575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 smtClean="0"/>
              <a:t>Az </a:t>
            </a:r>
            <a:r>
              <a:rPr lang="hu-HU" sz="2000" dirty="0"/>
              <a:t>Országgyűlés elfogadta </a:t>
            </a:r>
            <a:r>
              <a:rPr lang="hu-HU" sz="2000" dirty="0" smtClean="0"/>
              <a:t>Magyarország </a:t>
            </a:r>
            <a:r>
              <a:rPr lang="hu-HU" sz="2000" dirty="0"/>
              <a:t>helyi önkormányzatairól szóló </a:t>
            </a:r>
            <a:r>
              <a:rPr lang="hu-HU" sz="2000" b="1" dirty="0"/>
              <a:t>2011. évi CLXXXIX. törvény</a:t>
            </a:r>
            <a:r>
              <a:rPr lang="hu-HU" sz="2000" dirty="0"/>
              <a:t> </a:t>
            </a:r>
            <a:r>
              <a:rPr lang="hu-HU" sz="2000" dirty="0" smtClean="0"/>
              <a:t>módosítását </a:t>
            </a:r>
            <a:r>
              <a:rPr lang="hu-HU" sz="2000" dirty="0" smtClean="0">
                <a:sym typeface="Wingdings" panose="05000000000000000000" pitchFamily="2" charset="2"/>
              </a:rPr>
              <a:t> </a:t>
            </a:r>
            <a:r>
              <a:rPr lang="hu-HU" sz="2000" dirty="0" smtClean="0"/>
              <a:t>Kihirdetésre </a:t>
            </a:r>
            <a:r>
              <a:rPr lang="hu-HU" sz="2000" dirty="0"/>
              <a:t>került </a:t>
            </a:r>
            <a:r>
              <a:rPr lang="hu-HU" sz="2000" b="1" dirty="0" smtClean="0"/>
              <a:t>2016</a:t>
            </a:r>
            <a:r>
              <a:rPr lang="hu-HU" sz="2000" b="1" dirty="0"/>
              <a:t>. június 1</a:t>
            </a:r>
            <a:r>
              <a:rPr lang="hu-HU" sz="2000" dirty="0"/>
              <a:t>-én a </a:t>
            </a:r>
            <a:r>
              <a:rPr lang="hu-HU" sz="2000" b="1" dirty="0"/>
              <a:t>Magyar Közlöny  </a:t>
            </a:r>
            <a:r>
              <a:rPr lang="hu-HU" sz="2000" b="1" dirty="0" smtClean="0"/>
              <a:t>76. </a:t>
            </a:r>
            <a:r>
              <a:rPr lang="hu-HU" sz="2000" b="1" dirty="0"/>
              <a:t>szám</a:t>
            </a:r>
            <a:r>
              <a:rPr lang="hu-HU" sz="2000" dirty="0"/>
              <a:t>ában (a 2016. évi LIV. törvény </a:t>
            </a:r>
            <a:r>
              <a:rPr lang="hu-HU" sz="2000" dirty="0" smtClean="0"/>
              <a:t>).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2000" dirty="0"/>
          </a:p>
          <a:p>
            <a:pPr algn="just"/>
            <a:r>
              <a:rPr lang="hu-HU" sz="2000" dirty="0"/>
              <a:t>A végrehajtással kapcsolatban a részletszabályozást tartalmazó kormányrendelet </a:t>
            </a:r>
            <a:r>
              <a:rPr lang="hu-HU" sz="2000" b="1" dirty="0"/>
              <a:t>2016. augusztus 31</a:t>
            </a:r>
            <a:r>
              <a:rPr lang="hu-HU" sz="2000" dirty="0"/>
              <a:t>-én  megjelent a </a:t>
            </a:r>
            <a:r>
              <a:rPr lang="hu-HU" sz="2000" b="1" dirty="0"/>
              <a:t>Magyar Közlöny 130. szám</a:t>
            </a:r>
            <a:r>
              <a:rPr lang="hu-HU" sz="2000" dirty="0"/>
              <a:t>ában (257/2016. (VIII. 31.) Korm. rendelet </a:t>
            </a:r>
            <a:r>
              <a:rPr lang="hu-HU" sz="2000" dirty="0" smtClean="0"/>
              <a:t>).</a:t>
            </a:r>
          </a:p>
          <a:p>
            <a:pPr algn="just"/>
            <a:endParaRPr lang="hu-HU" sz="2000" dirty="0"/>
          </a:p>
          <a:p>
            <a:pPr algn="just"/>
            <a:r>
              <a:rPr lang="hu-HU" sz="2000" dirty="0" smtClean="0"/>
              <a:t>Az </a:t>
            </a:r>
            <a:r>
              <a:rPr lang="hu-HU" sz="2000" b="1" dirty="0" smtClean="0"/>
              <a:t>országos bevezetés első lépcsője </a:t>
            </a:r>
            <a:r>
              <a:rPr lang="hu-HU" sz="2000" dirty="0" smtClean="0"/>
              <a:t>a </a:t>
            </a:r>
            <a:r>
              <a:rPr lang="hu-HU" sz="2000" dirty="0"/>
              <a:t>257/2016. (VIII. 31.) Korm. rendelet </a:t>
            </a:r>
            <a:r>
              <a:rPr lang="hu-HU" sz="2000" dirty="0" smtClean="0"/>
              <a:t>4. számú melléklete tekintetében </a:t>
            </a:r>
            <a:r>
              <a:rPr lang="hu-HU" sz="2000" b="1" dirty="0" smtClean="0"/>
              <a:t>folyamatban van</a:t>
            </a:r>
            <a:r>
              <a:rPr lang="hu-HU" sz="2000" dirty="0" smtClean="0"/>
              <a:t>. A szerződéskötés megtörtént, az oktatás, a rendszerek kezdeti adatbetöltése és használatba vétele ütemezetten történik.</a:t>
            </a:r>
            <a:endParaRPr lang="hu-HU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20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solidFill>
                  <a:schemeClr val="bg1"/>
                </a:solidFill>
              </a:rPr>
              <a:t>ASP gazdálkodási szakrendszer</a:t>
            </a: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083058"/>
              </p:ext>
            </p:extLst>
          </p:nvPr>
        </p:nvGraphicFramePr>
        <p:xfrm>
          <a:off x="179512" y="1340768"/>
          <a:ext cx="8784976" cy="4482120"/>
        </p:xfrm>
        <a:graphic>
          <a:graphicData uri="http://schemas.openxmlformats.org/drawingml/2006/table">
            <a:tbl>
              <a:tblPr firstRow="1" firstCol="1" bandRow="1"/>
              <a:tblGrid>
                <a:gridCol w="1855862">
                  <a:extLst>
                    <a:ext uri="{9D8B030D-6E8A-4147-A177-3AD203B41FA5}">
                      <a16:colId xmlns:a16="http://schemas.microsoft.com/office/drawing/2014/main" xmlns="" val="1425726035"/>
                    </a:ext>
                  </a:extLst>
                </a:gridCol>
                <a:gridCol w="768674">
                  <a:extLst>
                    <a:ext uri="{9D8B030D-6E8A-4147-A177-3AD203B41FA5}">
                      <a16:colId xmlns:a16="http://schemas.microsoft.com/office/drawing/2014/main" xmlns="" val="1448443987"/>
                    </a:ext>
                  </a:extLst>
                </a:gridCol>
                <a:gridCol w="1911968">
                  <a:extLst>
                    <a:ext uri="{9D8B030D-6E8A-4147-A177-3AD203B41FA5}">
                      <a16:colId xmlns:a16="http://schemas.microsoft.com/office/drawing/2014/main" xmlns="" val="66805634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317125514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7197125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419850653"/>
                    </a:ext>
                  </a:extLst>
                </a:gridCol>
              </a:tblGrid>
              <a:tr h="323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Megye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Intézmény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Utalványrendeletet használ e?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Pénztári forgalom van e?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Banki forgalom van e?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Könyvelés van e?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1939483"/>
                  </a:ext>
                </a:extLst>
              </a:tr>
              <a:tr h="18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BARANYA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424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341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348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348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098070"/>
                  </a:ext>
                </a:extLst>
              </a:tr>
              <a:tr h="18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BORSOD-ABAÚJ-ZEMPLÉN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586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89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534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2646327"/>
                  </a:ext>
                </a:extLst>
              </a:tr>
              <a:tr h="18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BÁCS-KISKUN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9052464"/>
                  </a:ext>
                </a:extLst>
              </a:tr>
              <a:tr h="18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BÉKÉS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9004368"/>
                  </a:ext>
                </a:extLst>
              </a:tr>
              <a:tr h="18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CSONGRÁD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029765"/>
                  </a:ext>
                </a:extLst>
              </a:tr>
              <a:tr h="18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FEJÉR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6292153"/>
                  </a:ext>
                </a:extLst>
              </a:tr>
              <a:tr h="18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GYŐR-MOSON-SOPRON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246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2410463"/>
                  </a:ext>
                </a:extLst>
              </a:tr>
              <a:tr h="18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HAJDÚ-BIHAR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9944669"/>
                  </a:ext>
                </a:extLst>
              </a:tr>
              <a:tr h="18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HEVES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280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256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8635443"/>
                  </a:ext>
                </a:extLst>
              </a:tr>
              <a:tr h="18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JÁSZ-NAGYKUN-SZOLNOK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7963406"/>
                  </a:ext>
                </a:extLst>
              </a:tr>
              <a:tr h="18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KOMÁROM-ESZTERGOM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3136349"/>
                  </a:ext>
                </a:extLst>
              </a:tr>
              <a:tr h="18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NÓGRÁD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3441623"/>
                  </a:ext>
                </a:extLst>
              </a:tr>
              <a:tr h="18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PEST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5912102"/>
                  </a:ext>
                </a:extLst>
              </a:tr>
              <a:tr h="18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SOMOGY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354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281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272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317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2128878"/>
                  </a:ext>
                </a:extLst>
              </a:tr>
              <a:tr h="201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SZABOLCS-SZATMÁR-BEREG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386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298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317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326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7550622"/>
                  </a:ext>
                </a:extLst>
              </a:tr>
              <a:tr h="18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TOLNA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8864219"/>
                  </a:ext>
                </a:extLst>
              </a:tr>
              <a:tr h="18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VAS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242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190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208475"/>
                  </a:ext>
                </a:extLst>
              </a:tr>
              <a:tr h="18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VESZPRÉM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283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265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291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3880759"/>
                  </a:ext>
                </a:extLst>
              </a:tr>
              <a:tr h="183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ZALA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330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294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275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279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7801037"/>
                  </a:ext>
                </a:extLst>
              </a:tr>
              <a:tr h="2733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Összesen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4771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3862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3814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1187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4092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6448822"/>
                  </a:ext>
                </a:extLst>
              </a:tr>
              <a:tr h="377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81%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80%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25%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86%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862" marR="42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2585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6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solidFill>
                  <a:schemeClr val="bg1"/>
                </a:solidFill>
              </a:rPr>
              <a:t>ASP gazdálkodási szakrendszer</a:t>
            </a: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5" name="Tartalom helye 1"/>
          <p:cNvSpPr txBox="1">
            <a:spLocks/>
          </p:cNvSpPr>
          <p:nvPr/>
        </p:nvSpPr>
        <p:spPr>
          <a:xfrm>
            <a:off x="609600" y="17526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 hibajegykezelés megvalósul, a felhasználók a kérdéseikre választ kapnak. 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r>
              <a:rPr lang="hu-HU" dirty="0" smtClean="0"/>
              <a:t>Számos fejlesztési igény érkezik, folyamatos ezek szűrése, </a:t>
            </a:r>
            <a:r>
              <a:rPr lang="hu-HU" dirty="0" err="1" smtClean="0"/>
              <a:t>priorizálása</a:t>
            </a:r>
            <a:r>
              <a:rPr lang="hu-HU" dirty="0" smtClean="0"/>
              <a:t>, kezelése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16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16633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solidFill>
                  <a:schemeClr val="bg1"/>
                </a:solidFill>
              </a:rPr>
              <a:t/>
            </a:r>
            <a:br>
              <a:rPr lang="hu-HU" sz="4000" dirty="0" smtClean="0">
                <a:solidFill>
                  <a:schemeClr val="bg1"/>
                </a:solidFill>
              </a:rPr>
            </a:br>
            <a:r>
              <a:rPr lang="hu-HU" sz="4000" dirty="0" smtClean="0">
                <a:solidFill>
                  <a:schemeClr val="bg1"/>
                </a:solidFill>
              </a:rPr>
              <a:t>ASP Adó szakrendszer – </a:t>
            </a:r>
            <a:br>
              <a:rPr lang="hu-HU" sz="4000" dirty="0" smtClean="0">
                <a:solidFill>
                  <a:schemeClr val="bg1"/>
                </a:solidFill>
              </a:rPr>
            </a:br>
            <a:r>
              <a:rPr lang="hu-HU" sz="4000" dirty="0" smtClean="0">
                <a:solidFill>
                  <a:schemeClr val="bg1"/>
                </a:solidFill>
              </a:rPr>
              <a:t>Előzmények</a:t>
            </a:r>
            <a:r>
              <a:rPr lang="hu-HU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600201"/>
            <a:ext cx="8229600" cy="4205064"/>
          </a:xfrm>
        </p:spPr>
        <p:txBody>
          <a:bodyPr>
            <a:normAutofit lnSpcReduction="10000"/>
          </a:bodyPr>
          <a:lstStyle/>
          <a:p>
            <a:pPr marL="711200" lvl="1" indent="-34766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ea typeface="Verdana" pitchFamily="34" charset="0"/>
                <a:cs typeface="Verdana" pitchFamily="34" charset="0"/>
              </a:rPr>
              <a:t>Az ASP 1.0 projekt </a:t>
            </a:r>
            <a:r>
              <a:rPr lang="hu-HU" sz="2000" b="1" dirty="0" smtClean="0">
                <a:ea typeface="Verdana" pitchFamily="34" charset="0"/>
                <a:cs typeface="Verdana" pitchFamily="34" charset="0"/>
              </a:rPr>
              <a:t>2012. év végén indult, a logikai rendszertervek elkészítését </a:t>
            </a:r>
            <a:r>
              <a:rPr lang="hu-HU" sz="2000" dirty="0" smtClean="0">
                <a:ea typeface="Verdana" pitchFamily="34" charset="0"/>
                <a:cs typeface="Verdana" pitchFamily="34" charset="0"/>
              </a:rPr>
              <a:t>követően kezdődött meg a fejlesztés, majd ezzel párhuzamosan a tesztelés</a:t>
            </a:r>
          </a:p>
          <a:p>
            <a:pPr marL="711200" lvl="1" indent="-34766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>
                <a:ea typeface="Verdana" pitchFamily="34" charset="0"/>
                <a:cs typeface="Verdana" pitchFamily="34" charset="0"/>
              </a:rPr>
              <a:t>Belső fejlesztés </a:t>
            </a:r>
            <a:r>
              <a:rPr lang="hu-HU" sz="2000" dirty="0" smtClean="0">
                <a:ea typeface="Verdana" pitchFamily="34" charset="0"/>
                <a:cs typeface="Verdana" pitchFamily="34" charset="0"/>
              </a:rPr>
              <a:t>(</a:t>
            </a:r>
            <a:r>
              <a:rPr lang="hu-HU" sz="2000" dirty="0" err="1" smtClean="0">
                <a:ea typeface="Verdana" pitchFamily="34" charset="0"/>
                <a:cs typeface="Verdana" pitchFamily="34" charset="0"/>
              </a:rPr>
              <a:t>Kincstár-Kincsinfo</a:t>
            </a:r>
            <a:r>
              <a:rPr lang="hu-HU" sz="2000" dirty="0" smtClean="0">
                <a:ea typeface="Verdana" pitchFamily="34" charset="0"/>
                <a:cs typeface="Verdana" pitchFamily="34" charset="0"/>
              </a:rPr>
              <a:t>)</a:t>
            </a:r>
          </a:p>
          <a:p>
            <a:pPr marL="711200" lvl="1" indent="-34766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ea typeface="Verdana" pitchFamily="34" charset="0"/>
                <a:cs typeface="Verdana" pitchFamily="34" charset="0"/>
              </a:rPr>
              <a:t>A szakrendszer fejlesztését külső szakértők és az NGM munkatársai is segítették </a:t>
            </a:r>
          </a:p>
          <a:p>
            <a:pPr marL="711200" lvl="1" indent="-34766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ea typeface="Verdana" pitchFamily="34" charset="0"/>
                <a:cs typeface="Verdana" pitchFamily="34" charset="0"/>
              </a:rPr>
              <a:t>Az Adó szakrendszer esetben kiemelt szempont volt a </a:t>
            </a:r>
            <a:r>
              <a:rPr lang="hu-HU" sz="2000" b="1" dirty="0" smtClean="0">
                <a:ea typeface="Verdana" pitchFamily="34" charset="0"/>
                <a:cs typeface="Verdana" pitchFamily="34" charset="0"/>
              </a:rPr>
              <a:t>jogszabályoknak való megfelelés</a:t>
            </a:r>
          </a:p>
          <a:p>
            <a:pPr marL="711200" lvl="1" indent="-34766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ea typeface="Verdana" pitchFamily="34" charset="0"/>
                <a:cs typeface="Verdana" pitchFamily="34" charset="0"/>
              </a:rPr>
              <a:t>Az ASP 1.0 projekt célja elsődlegesen a </a:t>
            </a:r>
            <a:r>
              <a:rPr lang="hu-HU" sz="2000" b="1" dirty="0" smtClean="0">
                <a:ea typeface="Verdana" pitchFamily="34" charset="0"/>
                <a:cs typeface="Verdana" pitchFamily="34" charset="0"/>
              </a:rPr>
              <a:t>kis és közepes önkormányzatok  igényeinek való megfelelés volt</a:t>
            </a:r>
          </a:p>
          <a:p>
            <a:pPr marL="711200" lvl="1" indent="-34766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ea typeface="Verdana" pitchFamily="34" charset="0"/>
                <a:cs typeface="Verdana" pitchFamily="34" charset="0"/>
              </a:rPr>
              <a:t>Önkormányzati részről először a pilot önkormányzatok, majd folyamatosan nagyobb városok is bevonásra kerültek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99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27615"/>
            <a:ext cx="8435280" cy="4857404"/>
          </a:xfrm>
        </p:spPr>
        <p:txBody>
          <a:bodyPr/>
          <a:lstStyle/>
          <a:p>
            <a:pPr marL="822960" lvl="1" indent="-457200" algn="just">
              <a:buFont typeface="Arial" pitchFamily="34" charset="0"/>
              <a:buChar char="•"/>
            </a:pP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Adózói állapot és tevékenység kezelés továbbfejlesztése</a:t>
            </a:r>
          </a:p>
          <a:p>
            <a:pPr marL="822960" lvl="1" indent="-457200" algn="just">
              <a:buFont typeface="Arial" pitchFamily="34" charset="0"/>
              <a:buChar char="•"/>
            </a:pP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Adózói képviselet kezelés továbbfejlesztése</a:t>
            </a:r>
          </a:p>
          <a:p>
            <a:pPr marL="822960" lvl="1" indent="-457200" algn="just">
              <a:buFont typeface="Arial" pitchFamily="34" charset="0"/>
              <a:buChar char="•"/>
            </a:pP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Programon belüli ellenőrzések kiterjesztése</a:t>
            </a:r>
          </a:p>
          <a:p>
            <a:pPr marL="822960" lvl="1" indent="-457200" algn="just">
              <a:buFont typeface="Arial" pitchFamily="34" charset="0"/>
              <a:buChar char="•"/>
            </a:pP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Végrehajtás támogatás bővítése (tömeges folyamatok)</a:t>
            </a:r>
          </a:p>
          <a:p>
            <a:pPr marL="822960" lvl="1" indent="-457200" algn="just">
              <a:buFont typeface="Arial" pitchFamily="34" charset="0"/>
              <a:buChar char="•"/>
            </a:pP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Elektronikus számlakezelés (elektronikus kivonatok feldolgozása, elektronikus utalás, inkasszó állományok készítése)</a:t>
            </a:r>
          </a:p>
          <a:p>
            <a:pPr marL="822960" lvl="1" indent="-457200" algn="just">
              <a:buFont typeface="Arial" pitchFamily="34" charset="0"/>
              <a:buChar char="•"/>
            </a:pP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Postai hibrid szolgáltatás – napi gyakoriság</a:t>
            </a:r>
          </a:p>
          <a:p>
            <a:pPr marL="822960" lvl="1" indent="-457200" algn="just">
              <a:buFont typeface="Arial" pitchFamily="34" charset="0"/>
              <a:buChar char="•"/>
            </a:pP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Külső kapcsolat bővítés (KEKKH, IM, NAV, FÖMI, OEP, Kincstár)</a:t>
            </a:r>
          </a:p>
          <a:p>
            <a:pPr marL="822960" lvl="1" indent="-457200" algn="just">
              <a:buFont typeface="Arial" pitchFamily="34" charset="0"/>
              <a:buChar char="•"/>
            </a:pP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Szakrendszerek közötti integráció bővítése</a:t>
            </a:r>
          </a:p>
          <a:p>
            <a:pPr marL="822960" lvl="1" indent="-457200" algn="just">
              <a:buFont typeface="Arial" pitchFamily="34" charset="0"/>
              <a:buChar char="•"/>
            </a:pP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Interfész kapcsolat (valós idejű külső iratkezelő kapcsolat)</a:t>
            </a:r>
          </a:p>
          <a:p>
            <a:pPr marL="822960" lvl="1" indent="-457200" algn="just">
              <a:buFont typeface="Arial" pitchFamily="34" charset="0"/>
              <a:buChar char="•"/>
            </a:pP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Elektronikus bevallás – valós idejű adatlekérdezéssel</a:t>
            </a:r>
          </a:p>
          <a:p>
            <a:pPr marL="822960" lvl="1" indent="-457200" algn="just">
              <a:buFont typeface="Arial" pitchFamily="34" charset="0"/>
              <a:buChar char="•"/>
            </a:pP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Adóigazolás készítése (egyedi)</a:t>
            </a:r>
          </a:p>
          <a:p>
            <a:pPr marL="822960" lvl="1" indent="-457200" algn="just">
              <a:buFont typeface="Arial" pitchFamily="34" charset="0"/>
              <a:buChar char="•"/>
            </a:pPr>
            <a:endParaRPr lang="hu-H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0" lvl="1" indent="-457200" algn="just">
              <a:buFont typeface="Arial" pitchFamily="34" charset="0"/>
              <a:buChar char="•"/>
            </a:pPr>
            <a:endParaRPr lang="hu-H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0" lvl="1" indent="-457200" algn="just">
              <a:buFont typeface="Arial" pitchFamily="34" charset="0"/>
              <a:buChar char="•"/>
            </a:pPr>
            <a:endParaRPr lang="hu-H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4000" dirty="0">
                <a:solidFill>
                  <a:schemeClr val="bg1"/>
                </a:solidFill>
              </a:rPr>
              <a:t>ASP Adó szakrendszer -</a:t>
            </a:r>
            <a:br>
              <a:rPr lang="hu-HU" sz="4000" dirty="0">
                <a:solidFill>
                  <a:schemeClr val="bg1"/>
                </a:solidFill>
              </a:rPr>
            </a:br>
            <a:r>
              <a:rPr lang="hu-HU" sz="4000" dirty="0">
                <a:solidFill>
                  <a:schemeClr val="bg1"/>
                </a:solidFill>
              </a:rPr>
              <a:t>Folyamatban lévő, ill. tervezett fejlesztések (2.0)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51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340769"/>
            <a:ext cx="8784976" cy="4785396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hu-HU" sz="20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Fontosabb változások az ONKADO-hoz képest:</a:t>
            </a:r>
          </a:p>
          <a:p>
            <a:pPr marL="822960" lvl="1" indent="-457200" algn="just">
              <a:buFont typeface="Arial" pitchFamily="34" charset="0"/>
              <a:buChar char="•"/>
            </a:pPr>
            <a:r>
              <a:rPr lang="hu-HU" sz="2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Webes felület</a:t>
            </a:r>
          </a:p>
          <a:p>
            <a:pPr marL="822960" lvl="1" indent="-457200" algn="just">
              <a:buFont typeface="Arial" pitchFamily="34" charset="0"/>
              <a:buChar char="•"/>
            </a:pPr>
            <a:r>
              <a:rPr lang="hu-HU" sz="2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Integrált rendszer (Gazdálkodás, Irat, ELÜGY)</a:t>
            </a:r>
          </a:p>
          <a:p>
            <a:pPr marL="822960" lvl="1" indent="-457200" algn="just">
              <a:buFont typeface="Arial" pitchFamily="34" charset="0"/>
              <a:buChar char="•"/>
            </a:pPr>
            <a:r>
              <a:rPr lang="hu-HU" sz="2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Jogerősítés folyamata</a:t>
            </a:r>
          </a:p>
          <a:p>
            <a:pPr marL="822960" lvl="1" indent="-457200" algn="just">
              <a:buFont typeface="Arial" pitchFamily="34" charset="0"/>
              <a:buChar char="•"/>
            </a:pPr>
            <a:r>
              <a:rPr lang="hu-HU" sz="2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 programban a bevallási űrlapok a 35/2008. (XII. 31.) PM rendelet mellékletei szerinti központi bevallási nyomtatványokat követik</a:t>
            </a:r>
          </a:p>
          <a:p>
            <a:pPr marL="822960" lvl="1" indent="-457200" algn="just">
              <a:buFont typeface="Arial" pitchFamily="34" charset="0"/>
              <a:buChar char="•"/>
            </a:pPr>
            <a:r>
              <a:rPr lang="hu-HU" sz="2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Bejelentkezés, változás-bejelentés nyomtatvány feldolgozása</a:t>
            </a:r>
          </a:p>
          <a:p>
            <a:pPr marL="822960" lvl="1" indent="-457200" algn="just">
              <a:buFont typeface="Arial" pitchFamily="34" charset="0"/>
              <a:buChar char="•"/>
            </a:pPr>
            <a:r>
              <a:rPr lang="hu-HU" sz="2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Web-es iratszerkesztés, </a:t>
            </a:r>
            <a:r>
              <a:rPr lang="hu-HU" sz="20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pdf-es</a:t>
            </a:r>
            <a:r>
              <a:rPr lang="hu-HU" sz="2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iratok, tárolt dokumentumok </a:t>
            </a:r>
          </a:p>
          <a:p>
            <a:pPr marL="822960" lvl="1" indent="-457200" algn="just">
              <a:buFont typeface="Arial" pitchFamily="34" charset="0"/>
              <a:buChar char="•"/>
            </a:pPr>
            <a:r>
              <a:rPr lang="hu-HU" sz="2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Központi iratsablon kezelés (közel 300 iratsablon központilag rendelkezésre áll) </a:t>
            </a:r>
          </a:p>
          <a:p>
            <a:pPr marL="822960" lvl="1" indent="-457200" algn="just">
              <a:buFont typeface="Arial" pitchFamily="34" charset="0"/>
              <a:buChar char="•"/>
            </a:pPr>
            <a:r>
              <a:rPr lang="hu-HU" sz="2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Központi jegybanki alapkamat betöltés</a:t>
            </a:r>
          </a:p>
          <a:p>
            <a:pPr marL="822960" lvl="1" indent="-457200" algn="just">
              <a:buFont typeface="Arial" pitchFamily="34" charset="0"/>
              <a:buChar char="•"/>
            </a:pPr>
            <a:r>
              <a:rPr lang="hu-HU" sz="2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Központi verzió kezelés, mentés</a:t>
            </a:r>
          </a:p>
          <a:p>
            <a:endParaRPr lang="hu-HU" sz="2000" dirty="0">
              <a:latin typeface="+mj-lt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solidFill>
                  <a:schemeClr val="bg1"/>
                </a:solidFill>
              </a:rPr>
              <a:t>ASP adó szakrendszer</a:t>
            </a: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598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11407"/>
            <a:ext cx="8568952" cy="122872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ASP Adó megvalósulásának előnyei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0" lvl="1" indent="-457200" algn="just">
              <a:lnSpc>
                <a:spcPts val="3000"/>
              </a:lnSpc>
              <a:buNone/>
            </a:pPr>
            <a:endParaRPr lang="hu-HU" sz="3000" dirty="0" smtClean="0">
              <a:ea typeface="Verdana" pitchFamily="34" charset="0"/>
              <a:cs typeface="Verdana" pitchFamily="34" charset="0"/>
            </a:endParaRPr>
          </a:p>
          <a:p>
            <a:pPr marL="822960" lvl="1" indent="-457200" algn="just">
              <a:lnSpc>
                <a:spcPts val="3000"/>
              </a:lnSpc>
              <a:buNone/>
            </a:pPr>
            <a:endParaRPr lang="hu-HU" sz="3000" dirty="0" smtClean="0">
              <a:ea typeface="Verdana" pitchFamily="34" charset="0"/>
              <a:cs typeface="Verdana" pitchFamily="34" charset="0"/>
            </a:endParaRPr>
          </a:p>
          <a:p>
            <a:pPr marL="822960" lvl="1" indent="-457200" algn="just">
              <a:lnSpc>
                <a:spcPts val="3000"/>
              </a:lnSpc>
              <a:buNone/>
            </a:pPr>
            <a:endParaRPr lang="hu-HU" sz="3000" dirty="0" smtClean="0">
              <a:ea typeface="Verdana" pitchFamily="34" charset="0"/>
              <a:cs typeface="Verdana" pitchFamily="34" charset="0"/>
            </a:endParaRPr>
          </a:p>
          <a:p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43118504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89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solidFill>
                  <a:schemeClr val="bg1"/>
                </a:solidFill>
              </a:rPr>
              <a:t>ASP Adó szakrendszer –</a:t>
            </a:r>
            <a:br>
              <a:rPr lang="hu-HU" sz="4000" dirty="0" smtClean="0">
                <a:solidFill>
                  <a:schemeClr val="bg1"/>
                </a:solidFill>
              </a:rPr>
            </a:br>
            <a:r>
              <a:rPr lang="hu-HU" sz="4000" dirty="0" smtClean="0">
                <a:solidFill>
                  <a:schemeClr val="bg1"/>
                </a:solidFill>
              </a:rPr>
              <a:t> Előzetes adattisztítás</a:t>
            </a:r>
            <a:r>
              <a:rPr lang="hu-HU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00202"/>
            <a:ext cx="8363272" cy="4133056"/>
          </a:xfrm>
        </p:spPr>
        <p:txBody>
          <a:bodyPr>
            <a:normAutofit fontScale="70000" lnSpcReduction="20000"/>
          </a:bodyPr>
          <a:lstStyle/>
          <a:p>
            <a:pPr lvl="0" algn="just">
              <a:spcAft>
                <a:spcPts val="600"/>
              </a:spcAft>
            </a:pPr>
            <a:r>
              <a:rPr lang="hu-HU" dirty="0">
                <a:ea typeface="Verdana" pitchFamily="34" charset="0"/>
                <a:cs typeface="Verdana" pitchFamily="34" charset="0"/>
              </a:rPr>
              <a:t>Forrásrendszer: ONKADO program</a:t>
            </a:r>
          </a:p>
          <a:p>
            <a:pPr lvl="0" algn="just">
              <a:spcAft>
                <a:spcPts val="600"/>
              </a:spcAft>
            </a:pPr>
            <a:r>
              <a:rPr lang="hu-HU" dirty="0">
                <a:ea typeface="Verdana" pitchFamily="34" charset="0"/>
                <a:cs typeface="Verdana" pitchFamily="34" charset="0"/>
              </a:rPr>
              <a:t>Az ASP Adó szakrendszer, mint célrendszer, az egységes és jogszabályoknak megfelelő működés érdekében több, illetve tisztább adatokat követel meg, mint az </a:t>
            </a:r>
            <a:r>
              <a:rPr lang="hu-HU" dirty="0" err="1">
                <a:ea typeface="Verdana" pitchFamily="34" charset="0"/>
                <a:cs typeface="Verdana" pitchFamily="34" charset="0"/>
              </a:rPr>
              <a:t>ONKADO-ban</a:t>
            </a:r>
            <a:r>
              <a:rPr lang="hu-HU" dirty="0">
                <a:ea typeface="Verdana" pitchFamily="34" charset="0"/>
                <a:cs typeface="Verdana" pitchFamily="34" charset="0"/>
              </a:rPr>
              <a:t> megszokott</a:t>
            </a:r>
          </a:p>
          <a:p>
            <a:pPr lvl="0" algn="just">
              <a:spcAft>
                <a:spcPts val="600"/>
              </a:spcAft>
            </a:pPr>
            <a:r>
              <a:rPr lang="hu-HU" dirty="0">
                <a:ea typeface="Verdana" pitchFamily="34" charset="0"/>
                <a:cs typeface="Verdana" pitchFamily="34" charset="0"/>
              </a:rPr>
              <a:t>A minél </a:t>
            </a:r>
            <a:r>
              <a:rPr lang="hu-HU" dirty="0" err="1">
                <a:ea typeface="Verdana" pitchFamily="34" charset="0"/>
                <a:cs typeface="Verdana" pitchFamily="34" charset="0"/>
              </a:rPr>
              <a:t>zökkenőmentesebb</a:t>
            </a:r>
            <a:r>
              <a:rPr lang="hu-HU" dirty="0">
                <a:ea typeface="Verdana" pitchFamily="34" charset="0"/>
                <a:cs typeface="Verdana" pitchFamily="34" charset="0"/>
              </a:rPr>
              <a:t> átálláshoz feltétlenül szükséges az adatjavítások, adattisztítások elvégzése legalább a kritikus hibák esetében</a:t>
            </a:r>
          </a:p>
          <a:p>
            <a:pPr lvl="0" algn="just">
              <a:spcAft>
                <a:spcPts val="600"/>
              </a:spcAft>
            </a:pPr>
            <a:r>
              <a:rPr lang="hu-HU" dirty="0">
                <a:ea typeface="Verdana" pitchFamily="34" charset="0"/>
                <a:cs typeface="Verdana" pitchFamily="34" charset="0"/>
              </a:rPr>
              <a:t>Az adatjavítás, adattisztítás a forrásrendszerben történik</a:t>
            </a:r>
          </a:p>
          <a:p>
            <a:pPr lvl="0" algn="just">
              <a:spcAft>
                <a:spcPts val="600"/>
              </a:spcAft>
            </a:pPr>
            <a:r>
              <a:rPr lang="hu-HU" dirty="0">
                <a:ea typeface="Verdana" pitchFamily="34" charset="0"/>
                <a:cs typeface="Verdana" pitchFamily="34" charset="0"/>
              </a:rPr>
              <a:t>Az előzetes adattisztítási feladatok elvégzéséhez nem szükséges az ASP Adó program</a:t>
            </a:r>
          </a:p>
          <a:p>
            <a:pPr lvl="0" algn="just">
              <a:spcAft>
                <a:spcPts val="600"/>
              </a:spcAft>
            </a:pPr>
            <a:r>
              <a:rPr lang="hu-HU" dirty="0">
                <a:ea typeface="Verdana" pitchFamily="34" charset="0"/>
                <a:cs typeface="Verdana" pitchFamily="34" charset="0"/>
              </a:rPr>
              <a:t>Kiadásra kerültek </a:t>
            </a:r>
            <a:r>
              <a:rPr lang="hu-HU" dirty="0" smtClean="0">
                <a:ea typeface="Verdana" pitchFamily="34" charset="0"/>
                <a:cs typeface="Verdana" pitchFamily="34" charset="0"/>
              </a:rPr>
              <a:t>az </a:t>
            </a:r>
            <a:r>
              <a:rPr lang="hu-HU" dirty="0" err="1" smtClean="0">
                <a:ea typeface="Verdana" pitchFamily="34" charset="0"/>
                <a:cs typeface="Verdana" pitchFamily="34" charset="0"/>
              </a:rPr>
              <a:t>Onkado-ban</a:t>
            </a:r>
            <a:r>
              <a:rPr lang="hu-HU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hu-HU" dirty="0">
                <a:ea typeface="Verdana" pitchFamily="34" charset="0"/>
                <a:cs typeface="Verdana" pitchFamily="34" charset="0"/>
              </a:rPr>
              <a:t>futtatható segédprogramok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70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1" y="1340768"/>
            <a:ext cx="8229600" cy="4408714"/>
          </a:xfr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601510" y="2998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solidFill>
                  <a:schemeClr val="bg1"/>
                </a:solidFill>
              </a:rPr>
              <a:t>A bevezetés jelenlegi helyzete</a:t>
            </a:r>
            <a:r>
              <a:rPr lang="hu-HU" sz="3600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3600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u-HU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hu-HU" altLang="hu-HU" sz="3600" smtClean="0">
                <a:solidFill>
                  <a:schemeClr val="bg1"/>
                </a:solidFill>
              </a:rPr>
              <a:t>Leggyakoribb kritikus hibák az előzetes adattisztítás során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46088" y="1338263"/>
            <a:ext cx="8353425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hu-HU" sz="2000" b="1" dirty="0">
                <a:latin typeface="+mn-lt"/>
                <a:cs typeface="Arial" charset="0"/>
              </a:rPr>
              <a:t>Hiányzó, hibás TEÁOR kódok és KSH jelek</a:t>
            </a:r>
          </a:p>
          <a:p>
            <a:pPr algn="just">
              <a:defRPr/>
            </a:pPr>
            <a:endParaRPr lang="hu-HU" sz="2000" b="1" dirty="0">
              <a:latin typeface="+mn-lt"/>
              <a:cs typeface="Arial" charset="0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  <a:defRPr/>
            </a:pPr>
            <a:r>
              <a:rPr lang="hu-HU" sz="2000" dirty="0">
                <a:latin typeface="+mn-lt"/>
                <a:cs typeface="Arial" charset="0"/>
              </a:rPr>
              <a:t>Számosságukat tekintve a TEÁOR és a KSH jel hibák adják a kritikus hibák többségét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  <a:defRPr/>
            </a:pPr>
            <a:r>
              <a:rPr lang="hu-HU" sz="2000" dirty="0">
                <a:latin typeface="+mn-lt"/>
                <a:cs typeface="Arial" charset="0"/>
              </a:rPr>
              <a:t>Leggyakoribb a hiányzó adat, melynek beszerzése történhet: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+mn-lt"/>
                <a:cs typeface="Arial" charset="0"/>
              </a:rPr>
              <a:t>meglévő bejelentések, bevallások alapján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+mn-lt"/>
                <a:cs typeface="Arial" charset="0"/>
              </a:rPr>
              <a:t>az adózóval  folytatott adategyeztetés, hiánypótlás során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+mn-lt"/>
                <a:cs typeface="Arial" charset="0"/>
              </a:rPr>
              <a:t>lekérdezés központi nyilvántartásokból: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+mn-lt"/>
                <a:cs typeface="Arial" charset="0"/>
              </a:rPr>
              <a:t>http://www.ksh.hu/apps/vb.szlek.main1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+mn-lt"/>
                <a:cs typeface="Arial" charset="0"/>
              </a:rPr>
              <a:t>https://www.e-cegjegyzek.hu/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+mn-lt"/>
                <a:cs typeface="Arial" charset="0"/>
              </a:rPr>
              <a:t>https://www.ceginfo.hu/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 err="1">
                <a:latin typeface="+mn-lt"/>
                <a:cs typeface="Arial" charset="0"/>
              </a:rPr>
              <a:t>Complex</a:t>
            </a:r>
            <a:r>
              <a:rPr lang="hu-HU" sz="2000" dirty="0">
                <a:latin typeface="+mn-lt"/>
                <a:cs typeface="Arial" charset="0"/>
              </a:rPr>
              <a:t>, OPTEN</a:t>
            </a:r>
          </a:p>
        </p:txBody>
      </p:sp>
    </p:spTree>
    <p:extLst>
      <p:ext uri="{BB962C8B-B14F-4D97-AF65-F5344CB8AC3E}">
        <p14:creationId xmlns:p14="http://schemas.microsoft.com/office/powerpoint/2010/main" val="399146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hu-HU" altLang="hu-HU" sz="3600" smtClean="0">
                <a:solidFill>
                  <a:schemeClr val="bg1"/>
                </a:solidFill>
              </a:rPr>
              <a:t>Leggyakoribb kritikus hibák a próbamigrációk során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46088" y="1338263"/>
            <a:ext cx="8353425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hu-HU" sz="2000" dirty="0">
              <a:latin typeface="+mn-lt"/>
              <a:cs typeface="Arial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hu-HU" sz="2000" dirty="0">
                <a:latin typeface="+mn-lt"/>
                <a:cs typeface="Arial" charset="0"/>
              </a:rPr>
              <a:t>Hiányos kimutató szerv adatok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+mn-lt"/>
                <a:cs typeface="Arial" charset="0"/>
              </a:rPr>
              <a:t>Cím, adószám, számlaszám hiány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+mn-lt"/>
                <a:cs typeface="Arial" charset="0"/>
              </a:rPr>
              <a:t>Telefonszám kivételével kötelező a mezők kitöltése</a:t>
            </a:r>
          </a:p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hu-HU" sz="2000" dirty="0">
                <a:latin typeface="+mn-lt"/>
                <a:cs typeface="Arial" charset="0"/>
              </a:rPr>
              <a:t>Megnevezés nélküli kivetési kódok (</a:t>
            </a:r>
            <a:r>
              <a:rPr lang="hu-HU" sz="2000" dirty="0" err="1">
                <a:latin typeface="+mn-lt"/>
                <a:cs typeface="Arial" charset="0"/>
              </a:rPr>
              <a:t>Onkado</a:t>
            </a:r>
            <a:r>
              <a:rPr lang="hu-HU" sz="2000" dirty="0">
                <a:latin typeface="+mn-lt"/>
                <a:cs typeface="Arial" charset="0"/>
              </a:rPr>
              <a:t> 5.6.)</a:t>
            </a:r>
          </a:p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hu-HU" sz="2000" dirty="0">
                <a:latin typeface="+mn-lt"/>
                <a:cs typeface="Arial" charset="0"/>
              </a:rPr>
              <a:t>Megnevezés nélküli szorzókódok (</a:t>
            </a:r>
            <a:r>
              <a:rPr lang="hu-HU" sz="2000" dirty="0" err="1">
                <a:latin typeface="+mn-lt"/>
                <a:cs typeface="Arial" charset="0"/>
              </a:rPr>
              <a:t>Onkado</a:t>
            </a:r>
            <a:r>
              <a:rPr lang="hu-HU" sz="2000" dirty="0">
                <a:latin typeface="+mn-lt"/>
                <a:cs typeface="Arial" charset="0"/>
              </a:rPr>
              <a:t> 5.3)</a:t>
            </a:r>
          </a:p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hu-HU" sz="2000" dirty="0">
                <a:latin typeface="+mn-lt"/>
                <a:cs typeface="Arial" charset="0"/>
              </a:rPr>
              <a:t>Hibás (nem folyó évi) számlakivonat dátum</a:t>
            </a:r>
          </a:p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hu-HU" sz="2000" dirty="0">
                <a:latin typeface="+mn-lt"/>
                <a:cs typeface="Arial" charset="0"/>
              </a:rPr>
              <a:t>Helyi iparűzési adó bevallásban nem megfelelő betétlap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+mn-lt"/>
                <a:cs typeface="Arial" charset="0"/>
              </a:rPr>
              <a:t>Pl.: amennyiben az Adóalany típusa mezőben TIPUSKOD=2 – Pénzintézet, hitelintézet  szerepel, akkor az A (Vállalkozó) betétlapon nem szerepelhet adat</a:t>
            </a:r>
          </a:p>
        </p:txBody>
      </p:sp>
    </p:spTree>
    <p:extLst>
      <p:ext uri="{BB962C8B-B14F-4D97-AF65-F5344CB8AC3E}">
        <p14:creationId xmlns:p14="http://schemas.microsoft.com/office/powerpoint/2010/main" val="25910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73217"/>
            <a:ext cx="8171208" cy="1228725"/>
          </a:xfrm>
          <a:prstGeom prst="rect">
            <a:avLst/>
          </a:prstGeom>
        </p:spPr>
      </p:pic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734105"/>
              </p:ext>
            </p:extLst>
          </p:nvPr>
        </p:nvGraphicFramePr>
        <p:xfrm>
          <a:off x="-108520" y="1340768"/>
          <a:ext cx="9145015" cy="5322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églalap 5"/>
          <p:cNvSpPr/>
          <p:nvPr/>
        </p:nvSpPr>
        <p:spPr>
          <a:xfrm>
            <a:off x="275482" y="188641"/>
            <a:ext cx="8435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  Az önkormányzati ASP rendszer elemei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41316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06951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400" u="sng" dirty="0">
                <a:hlinkClick r:id="rId2"/>
              </a:rPr>
              <a:t>http://www.kekkh.gov.hu/Eszemelyi</a:t>
            </a:r>
            <a:r>
              <a:rPr lang="hu-HU" sz="2400" u="sng" dirty="0" smtClean="0">
                <a:hlinkClick r:id="rId2"/>
              </a:rPr>
              <a:t>/</a:t>
            </a:r>
            <a:endParaRPr lang="hu-HU" sz="2400" u="sng" dirty="0" smtClean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b="1" dirty="0"/>
              <a:t>A chip adattartalma</a:t>
            </a:r>
            <a:endParaRPr lang="hu-HU" sz="2400" dirty="0"/>
          </a:p>
          <a:p>
            <a:pPr marL="0" indent="0">
              <a:buNone/>
            </a:pPr>
            <a:r>
              <a:rPr lang="hu-HU" sz="2400" dirty="0"/>
              <a:t>A tároló elem elektronikus formában </a:t>
            </a:r>
            <a:r>
              <a:rPr lang="hu-HU" sz="2400" dirty="0" smtClean="0"/>
              <a:t>tartalmazza:</a:t>
            </a:r>
            <a:endParaRPr lang="hu-HU" sz="2400" dirty="0"/>
          </a:p>
          <a:p>
            <a:pPr lvl="0"/>
            <a:r>
              <a:rPr lang="hu-HU" sz="2400" dirty="0"/>
              <a:t>valamennyi személyes adatot és okmányadatot, amely az állandó személyazonosító igazolványon vizuálisan is megjelenik. </a:t>
            </a:r>
          </a:p>
          <a:p>
            <a:pPr lvl="0"/>
            <a:r>
              <a:rPr lang="hu-HU" sz="2400" dirty="0"/>
              <a:t>a polgár ujjnyomatát</a:t>
            </a:r>
          </a:p>
          <a:p>
            <a:pPr lvl="0"/>
            <a:r>
              <a:rPr lang="hu-HU" sz="2400" dirty="0" smtClean="0"/>
              <a:t>(</a:t>
            </a:r>
            <a:r>
              <a:rPr lang="hu-HU" sz="2400" dirty="0"/>
              <a:t>az állampolgár kérelmére) az elektronikus aláírás létrehozásához szükséges adatot és az állampolgár aláíró tanúsítványát,</a:t>
            </a:r>
          </a:p>
          <a:p>
            <a:pPr lvl="0"/>
            <a:r>
              <a:rPr lang="hu-HU" sz="2400" dirty="0"/>
              <a:t>a polgár társadalombiztosítási azonosító jelét,</a:t>
            </a:r>
          </a:p>
          <a:p>
            <a:pPr lvl="0"/>
            <a:r>
              <a:rPr lang="hu-HU" sz="2400" dirty="0"/>
              <a:t>a polgár adóazonosító jelét,</a:t>
            </a:r>
          </a:p>
          <a:p>
            <a:pPr lvl="0"/>
            <a:r>
              <a:rPr lang="hu-HU" sz="2400" dirty="0"/>
              <a:t>a személyazonosító igazolvány elektronikus egyedi azonosítóját </a:t>
            </a:r>
          </a:p>
          <a:p>
            <a:pPr marL="0" indent="0" algn="just">
              <a:buNone/>
            </a:pPr>
            <a:endParaRPr lang="hu-HU" sz="2400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solidFill>
                  <a:schemeClr val="bg1"/>
                </a:solidFill>
              </a:rPr>
              <a:t>E-személyi</a:t>
            </a: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91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 smtClean="0"/>
              <a:t>Funkciói:</a:t>
            </a:r>
          </a:p>
          <a:p>
            <a:pPr marL="0" indent="0">
              <a:buNone/>
            </a:pPr>
            <a:endParaRPr lang="hu-HU" dirty="0"/>
          </a:p>
          <a:p>
            <a:pPr lvl="0"/>
            <a:r>
              <a:rPr lang="hu-HU" sz="2200" dirty="0"/>
              <a:t>elektronikus úti okmány </a:t>
            </a:r>
            <a:r>
              <a:rPr lang="hu-HU" sz="2200" dirty="0" smtClean="0"/>
              <a:t>funkció</a:t>
            </a:r>
          </a:p>
          <a:p>
            <a:pPr lvl="0"/>
            <a:endParaRPr lang="hu-HU" sz="2200" dirty="0"/>
          </a:p>
          <a:p>
            <a:pPr lvl="0"/>
            <a:r>
              <a:rPr lang="hu-HU" sz="2200" b="1" i="1" dirty="0"/>
              <a:t>elektronikus </a:t>
            </a:r>
            <a:r>
              <a:rPr lang="hu-HU" sz="2200" b="1" i="1" dirty="0" smtClean="0"/>
              <a:t>azonosítás</a:t>
            </a:r>
          </a:p>
          <a:p>
            <a:pPr lvl="0"/>
            <a:endParaRPr lang="hu-HU" sz="2200" dirty="0"/>
          </a:p>
          <a:p>
            <a:pPr lvl="0"/>
            <a:r>
              <a:rPr lang="hu-HU" sz="2200" dirty="0"/>
              <a:t>elektronikus aláírás</a:t>
            </a:r>
          </a:p>
          <a:p>
            <a:endParaRPr 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solidFill>
                  <a:schemeClr val="bg1"/>
                </a:solidFill>
              </a:rPr>
              <a:t>E-személyi</a:t>
            </a: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28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4152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u-HU" sz="2200" dirty="0" smtClean="0"/>
          </a:p>
          <a:p>
            <a:pPr marL="0" indent="0">
              <a:buNone/>
            </a:pPr>
            <a:r>
              <a:rPr lang="hu-HU" sz="2200" dirty="0" smtClean="0"/>
              <a:t>Az elektronikus személyazonosító igazolvánnyal történő </a:t>
            </a:r>
            <a:r>
              <a:rPr lang="hu-HU" sz="2200" dirty="0" err="1" smtClean="0"/>
              <a:t>authentikáció</a:t>
            </a:r>
            <a:r>
              <a:rPr lang="hu-HU" sz="2200" dirty="0" smtClean="0"/>
              <a:t> 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b="1" dirty="0" smtClean="0"/>
              <a:t>2017. március 6</a:t>
            </a:r>
            <a:r>
              <a:rPr lang="hu-HU" sz="2200" dirty="0" smtClean="0"/>
              <a:t>-tól elérhetővé vált az </a:t>
            </a:r>
            <a:r>
              <a:rPr lang="hu-HU" sz="2200" b="1" dirty="0" smtClean="0"/>
              <a:t>ASP1.5 </a:t>
            </a:r>
            <a:r>
              <a:rPr lang="hu-HU" sz="2200" dirty="0" smtClean="0"/>
              <a:t>keretében csatlakozó önkormányzatok részére.</a:t>
            </a:r>
          </a:p>
          <a:p>
            <a:pPr marL="0" indent="0">
              <a:buNone/>
            </a:pPr>
            <a:endParaRPr lang="hu-HU" sz="2200" dirty="0" smtClean="0"/>
          </a:p>
          <a:p>
            <a:pPr marL="0" indent="0">
              <a:buNone/>
            </a:pPr>
            <a:r>
              <a:rPr lang="hu-HU" sz="2200" dirty="0" smtClean="0"/>
              <a:t>Az önkormányzatok </a:t>
            </a:r>
            <a:r>
              <a:rPr lang="hu-HU" sz="2200" b="1" dirty="0" smtClean="0"/>
              <a:t>2017. március 30 16:00</a:t>
            </a:r>
            <a:r>
              <a:rPr lang="hu-HU" sz="2200" dirty="0" smtClean="0"/>
              <a:t>-ig rendelhetik össze a felhasználói fiókokat az </a:t>
            </a:r>
            <a:r>
              <a:rPr lang="hu-HU" sz="2200" dirty="0" err="1" smtClean="0"/>
              <a:t>eSzemélyi</a:t>
            </a:r>
            <a:r>
              <a:rPr lang="hu-HU" sz="2200" dirty="0" smtClean="0"/>
              <a:t> kártyákkal.</a:t>
            </a:r>
          </a:p>
          <a:p>
            <a:pPr marL="0" indent="0">
              <a:buNone/>
            </a:pPr>
            <a:endParaRPr lang="hu-HU" sz="2200" b="1" dirty="0" smtClean="0"/>
          </a:p>
          <a:p>
            <a:pPr marL="0" indent="0">
              <a:buNone/>
            </a:pPr>
            <a:r>
              <a:rPr lang="hu-HU" sz="2200" b="1" dirty="0" smtClean="0"/>
              <a:t>2017. április 3</a:t>
            </a:r>
            <a:r>
              <a:rPr lang="hu-HU" sz="2200" dirty="0" smtClean="0"/>
              <a:t>-tól kizárólag kéttényezős azonosítással, </a:t>
            </a:r>
            <a:r>
              <a:rPr lang="hu-HU" sz="2200" dirty="0" err="1" smtClean="0"/>
              <a:t>eSzemélyi</a:t>
            </a:r>
            <a:r>
              <a:rPr lang="hu-HU" sz="2200" dirty="0" smtClean="0"/>
              <a:t> igazolvánnyal történhet meg a belépés.</a:t>
            </a:r>
          </a:p>
          <a:p>
            <a:pPr marL="0" indent="0">
              <a:buNone/>
            </a:pPr>
            <a:endParaRPr lang="hu-HU" sz="2200" dirty="0" smtClean="0"/>
          </a:p>
          <a:p>
            <a:pPr marL="0" indent="0">
              <a:buNone/>
            </a:pPr>
            <a:r>
              <a:rPr lang="hu-HU" sz="2400" dirty="0"/>
              <a:t>A feladatok elvégzéséhez részletes levél, útmutató és GYIK készült</a:t>
            </a:r>
            <a:r>
              <a:rPr lang="hu-HU" sz="2400" dirty="0" smtClean="0"/>
              <a:t>.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/>
              <a:t>Emellett az önkormányzatok részére az </a:t>
            </a:r>
            <a:r>
              <a:rPr lang="hu-HU" sz="2400" dirty="0" err="1"/>
              <a:t>eLearning</a:t>
            </a:r>
            <a:r>
              <a:rPr lang="hu-HU" sz="2400" dirty="0"/>
              <a:t> felületén oktatóvideót is elérhetővé tettünk az </a:t>
            </a:r>
            <a:r>
              <a:rPr lang="hu-HU" sz="2400" dirty="0" err="1"/>
              <a:t>eSzemélyi</a:t>
            </a:r>
            <a:r>
              <a:rPr lang="hu-HU" sz="2400" dirty="0"/>
              <a:t> összerendelésről.</a:t>
            </a:r>
          </a:p>
          <a:p>
            <a:pPr marL="0" indent="0">
              <a:buNone/>
            </a:pPr>
            <a:endParaRPr lang="hu-HU" sz="2200" dirty="0" smtClean="0"/>
          </a:p>
          <a:p>
            <a:pPr marL="0" indent="0" algn="just">
              <a:buNone/>
            </a:pPr>
            <a:endParaRPr lang="hu-HU" sz="2200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solidFill>
                  <a:schemeClr val="bg1"/>
                </a:solidFill>
              </a:rPr>
              <a:t>E-személyi</a:t>
            </a: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7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4152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b="1" dirty="0"/>
              <a:t>A leggyakrabban előforduló </a:t>
            </a:r>
            <a:r>
              <a:rPr lang="hu-HU" sz="2000" b="1" dirty="0" smtClean="0"/>
              <a:t>problémák:</a:t>
            </a:r>
          </a:p>
          <a:p>
            <a:pPr marL="0" indent="0">
              <a:buNone/>
            </a:pPr>
            <a:endParaRPr lang="hu-HU" sz="2000" b="1" dirty="0" smtClean="0"/>
          </a:p>
          <a:p>
            <a:r>
              <a:rPr lang="hu-HU" sz="2000" dirty="0" err="1" smtClean="0"/>
              <a:t>eSzig</a:t>
            </a:r>
            <a:r>
              <a:rPr lang="hu-HU" sz="2000" dirty="0" smtClean="0"/>
              <a:t> </a:t>
            </a:r>
            <a:r>
              <a:rPr lang="hu-HU" sz="2000" dirty="0"/>
              <a:t>kliens verziója elavult</a:t>
            </a:r>
            <a:r>
              <a:rPr lang="hu-HU" sz="2000" dirty="0" smtClean="0"/>
              <a:t>.</a:t>
            </a:r>
          </a:p>
          <a:p>
            <a:pPr marL="0" indent="0">
              <a:buNone/>
            </a:pPr>
            <a:endParaRPr lang="hu-HU" sz="2000" dirty="0" smtClean="0"/>
          </a:p>
          <a:p>
            <a:r>
              <a:rPr lang="hu-HU" sz="2000" dirty="0" smtClean="0"/>
              <a:t>Összerendelés </a:t>
            </a:r>
            <a:r>
              <a:rPr lang="hu-HU" sz="2000" dirty="0"/>
              <a:t>nélkül lépnek be kéttényezős módon az ASP rendszerbe</a:t>
            </a:r>
            <a:r>
              <a:rPr lang="hu-HU" sz="2000" dirty="0" smtClean="0"/>
              <a:t>.</a:t>
            </a:r>
          </a:p>
          <a:p>
            <a:endParaRPr lang="hu-HU" sz="2000" dirty="0" smtClean="0"/>
          </a:p>
          <a:p>
            <a:r>
              <a:rPr lang="hu-HU" sz="2000" dirty="0"/>
              <a:t>Az önkormányzatok nem tanulmányozzák teljes körűen a megküldött </a:t>
            </a:r>
            <a:r>
              <a:rPr lang="hu-HU" sz="2000" dirty="0" smtClean="0"/>
              <a:t>útmutatókat.</a:t>
            </a:r>
          </a:p>
          <a:p>
            <a:pPr marL="0" indent="0" algn="just">
              <a:buNone/>
            </a:pPr>
            <a:endParaRPr lang="hu-HU" sz="2000" dirty="0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 smtClean="0">
                <a:solidFill>
                  <a:schemeClr val="bg1"/>
                </a:solidFill>
              </a:rPr>
              <a:t>E-személyi</a:t>
            </a: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082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>
                <a:solidFill>
                  <a:schemeClr val="bg1"/>
                </a:solidFill>
              </a:rPr>
              <a:t>Oktatások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388" y="1600200"/>
            <a:ext cx="8713787" cy="4525963"/>
          </a:xfrm>
        </p:spPr>
        <p:txBody>
          <a:bodyPr rtlCol="0"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3100" dirty="0" smtClean="0"/>
              <a:t>A </a:t>
            </a:r>
            <a:r>
              <a:rPr lang="hu-HU" sz="3100" dirty="0"/>
              <a:t>képzések részletes tervezése, szervezése az önkormányzatok által jelzett egyéni képzési igényekre épül</a:t>
            </a:r>
            <a:r>
              <a:rPr lang="hu-HU" sz="3100" dirty="0" smtClean="0"/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3100" dirty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3100" dirty="0"/>
              <a:t>A képzések illeszkednek a közszolgálati tisztviselők továbbképzéséről szóló 273/2012. Kormányrendelet által szabályozott rendszerbe, azokat a Kincstár </a:t>
            </a:r>
            <a:r>
              <a:rPr lang="hu-HU" sz="3100" b="1" dirty="0"/>
              <a:t>nyilvántartásba vett továbbképzés</a:t>
            </a:r>
            <a:r>
              <a:rPr lang="hu-HU" sz="3100" dirty="0"/>
              <a:t>ként valósítja meg.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91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6094413" y="5722938"/>
            <a:ext cx="2592387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539750" y="5732463"/>
            <a:ext cx="2592388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0724" name="Cím 1"/>
          <p:cNvSpPr>
            <a:spLocks noGrp="1"/>
          </p:cNvSpPr>
          <p:nvPr>
            <p:ph type="title"/>
          </p:nvPr>
        </p:nvSpPr>
        <p:spPr>
          <a:xfrm>
            <a:off x="457200" y="169863"/>
            <a:ext cx="8229600" cy="1143000"/>
          </a:xfrm>
        </p:spPr>
        <p:txBody>
          <a:bodyPr>
            <a:normAutofit/>
          </a:bodyPr>
          <a:lstStyle/>
          <a:p>
            <a:r>
              <a:rPr lang="hu-HU" altLang="hu-HU" dirty="0" smtClean="0">
                <a:solidFill>
                  <a:schemeClr val="bg1"/>
                </a:solidFill>
              </a:rPr>
              <a:t>Oktatás – </a:t>
            </a:r>
            <a:r>
              <a:rPr lang="hu-HU" altLang="hu-HU" smtClean="0">
                <a:solidFill>
                  <a:schemeClr val="bg1"/>
                </a:solidFill>
              </a:rPr>
              <a:t>tervezett sorrendje </a:t>
            </a:r>
            <a:endParaRPr lang="hu-HU" altLang="hu-HU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979239"/>
              </p:ext>
            </p:extLst>
          </p:nvPr>
        </p:nvGraphicFramePr>
        <p:xfrm>
          <a:off x="-1620688" y="1313384"/>
          <a:ext cx="1000911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6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3236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solidFill>
                  <a:schemeClr val="bg1"/>
                </a:solidFill>
              </a:rPr>
              <a:t> Oktatási módszer</a:t>
            </a:r>
            <a:r>
              <a:rPr lang="hu-HU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00201"/>
            <a:ext cx="8661648" cy="4525963"/>
          </a:xfrm>
        </p:spPr>
        <p:txBody>
          <a:bodyPr>
            <a:normAutofit/>
          </a:bodyPr>
          <a:lstStyle/>
          <a:p>
            <a:pPr marL="706437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ea typeface="Verdana" panose="020B0604030504040204" pitchFamily="34" charset="0"/>
                <a:cs typeface="Verdana" panose="020B0604030504040204" pitchFamily="34" charset="0"/>
              </a:rPr>
              <a:t>2 lépcsős oktatás</a:t>
            </a:r>
            <a:r>
              <a:rPr lang="hu-HU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hu-HU" sz="20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3537" lvl="1" indent="0" algn="just">
              <a:spcAft>
                <a:spcPts val="600"/>
              </a:spcAft>
              <a:buNone/>
            </a:pPr>
            <a:r>
              <a:rPr lang="hu-HU" sz="2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Kincstár megyei kollégáinak oktatása, majd az önkormányzati 	felhasználók képzése</a:t>
            </a:r>
          </a:p>
          <a:p>
            <a:pPr marL="711200" lvl="1" indent="-34766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2000" dirty="0">
                <a:ea typeface="Verdana" panose="020B0604030504040204" pitchFamily="34" charset="0"/>
                <a:cs typeface="Verdana" panose="020B0604030504040204" pitchFamily="34" charset="0"/>
              </a:rPr>
              <a:t>kiscsoportos </a:t>
            </a:r>
            <a:r>
              <a:rPr lang="hu-HU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és nagycsoportos </a:t>
            </a:r>
            <a:r>
              <a:rPr lang="hu-HU" sz="2000" dirty="0">
                <a:ea typeface="Verdana" panose="020B0604030504040204" pitchFamily="34" charset="0"/>
                <a:cs typeface="Verdana" panose="020B0604030504040204" pitchFamily="34" charset="0"/>
              </a:rPr>
              <a:t>oktatási </a:t>
            </a:r>
            <a:r>
              <a:rPr lang="hu-HU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nap</a:t>
            </a:r>
            <a:endParaRPr lang="hu-HU" sz="20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1200" lvl="1" indent="-34766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Külön oktatási tematika:</a:t>
            </a:r>
          </a:p>
          <a:p>
            <a:pPr marL="1106487" lvl="2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Általános információk</a:t>
            </a:r>
          </a:p>
          <a:p>
            <a:pPr marL="1106487" lvl="2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16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Környezeti beállítások</a:t>
            </a:r>
          </a:p>
          <a:p>
            <a:pPr marL="1106487" lvl="2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16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Törzsadatok</a:t>
            </a:r>
            <a:endParaRPr lang="hu-HU" sz="16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06487" lvl="2" indent="-3429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hu-HU" sz="16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63587" lvl="2" indent="0" algn="just">
              <a:spcAft>
                <a:spcPts val="600"/>
              </a:spcAft>
              <a:buNone/>
            </a:pPr>
            <a:endParaRPr lang="hu-HU" sz="16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495800" y="1484784"/>
            <a:ext cx="4419600" cy="2592288"/>
          </a:xfrm>
        </p:spPr>
        <p:txBody>
          <a:bodyPr/>
          <a:lstStyle/>
          <a:p>
            <a:pPr algn="ctr"/>
            <a:r>
              <a:rPr lang="hu-HU" sz="2500" dirty="0" smtClean="0">
                <a:solidFill>
                  <a:prstClr val="white"/>
                </a:solidFill>
              </a:rPr>
              <a:t/>
            </a:r>
            <a:br>
              <a:rPr lang="hu-HU" sz="2500" dirty="0" smtClean="0">
                <a:solidFill>
                  <a:prstClr val="white"/>
                </a:solidFill>
              </a:rPr>
            </a:br>
            <a:r>
              <a:rPr lang="hu-HU" sz="2500" dirty="0" smtClean="0">
                <a:solidFill>
                  <a:prstClr val="white"/>
                </a:solidFill>
              </a:rPr>
              <a:t/>
            </a:r>
            <a:br>
              <a:rPr lang="hu-HU" sz="2500" dirty="0" smtClean="0">
                <a:solidFill>
                  <a:prstClr val="white"/>
                </a:solidFill>
              </a:rPr>
            </a:br>
            <a:r>
              <a:rPr lang="hu-HU" sz="3200" dirty="0" smtClean="0"/>
              <a:t>ASP DEMO</a:t>
            </a:r>
            <a:r>
              <a:rPr lang="hu-HU" sz="2800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hu-HU" sz="2800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hu-HU" sz="2800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hu-HU" sz="2800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hu-HU" sz="900" dirty="0"/>
              <a:t/>
            </a:r>
            <a:br>
              <a:rPr lang="hu-HU" sz="900" dirty="0"/>
            </a:br>
            <a:endParaRPr lang="en-US" sz="2500" dirty="0"/>
          </a:p>
        </p:txBody>
      </p:sp>
      <p:sp>
        <p:nvSpPr>
          <p:cNvPr id="2" name="Téglalap 1"/>
          <p:cNvSpPr/>
          <p:nvPr/>
        </p:nvSpPr>
        <p:spPr>
          <a:xfrm>
            <a:off x="323528" y="3212976"/>
            <a:ext cx="3312368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8" y="3156541"/>
            <a:ext cx="2664296" cy="76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ASP DEMO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868144" y="5661248"/>
            <a:ext cx="2880320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9" y="5820480"/>
            <a:ext cx="2392775" cy="689647"/>
          </a:xfrm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323528" y="1772816"/>
            <a:ext cx="8356376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 smtClean="0"/>
              <a:t>Az önkormányzati szövetségekkel együttműködve, a Kincstár elkészítette az ASP DEMO verziót.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2000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 smtClean="0"/>
              <a:t>Az ASP DEMO verzióval a Kincstár lehetőséget biztosít arra, hogy az ASP rendszert az </a:t>
            </a:r>
            <a:r>
              <a:rPr lang="hu-HU" sz="2000" u="sng" dirty="0" smtClean="0"/>
              <a:t>érdeklődő önkormányzatok</a:t>
            </a:r>
            <a:r>
              <a:rPr lang="hu-HU" sz="2000" dirty="0" smtClean="0"/>
              <a:t> bizonyos feltételek mellett</a:t>
            </a:r>
          </a:p>
          <a:p>
            <a:pPr algn="just"/>
            <a:r>
              <a:rPr lang="hu-HU" sz="2000" dirty="0" smtClean="0"/>
              <a:t>megtekinthessék, </a:t>
            </a:r>
          </a:p>
          <a:p>
            <a:pPr algn="just"/>
            <a:r>
              <a:rPr lang="hu-HU" sz="2000" dirty="0" smtClean="0"/>
              <a:t>tesztelhessék.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9041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ASP DEMO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868144" y="5661248"/>
            <a:ext cx="2880320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9" y="5820480"/>
            <a:ext cx="2392775" cy="689647"/>
          </a:xfrm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251520" y="1805416"/>
            <a:ext cx="8568952" cy="487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 smtClean="0"/>
              <a:t>A DEMO verzió megtekintésének feltétele egy titoktartási valamint egy felhasználói nyilatkozat aláírása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2000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 smtClean="0"/>
              <a:t>A DEMO verzióhoz való </a:t>
            </a:r>
            <a:r>
              <a:rPr lang="hu-HU" sz="2000" u="sng" dirty="0" smtClean="0"/>
              <a:t>15 napos </a:t>
            </a:r>
            <a:r>
              <a:rPr lang="hu-HU" sz="2000" dirty="0" smtClean="0"/>
              <a:t>teljes körű hozzáférést a Kincstár biztosítja a felhasználói és titoktartási nyilatkozat beérkezését követően a nyilatkozattevő részére.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2000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2000" dirty="0" smtClean="0"/>
              <a:t>A DEMO verzióval kapcsolatos kérdéseket feltehetik az </a:t>
            </a:r>
            <a:r>
              <a:rPr lang="hu-HU" sz="2000" u="sng" dirty="0" smtClean="0">
                <a:hlinkClick r:id="rId3"/>
              </a:rPr>
              <a:t>alkalmazaskozpont@allamkincstar.gov.hu</a:t>
            </a:r>
            <a:r>
              <a:rPr lang="hu-HU" sz="2000" dirty="0" smtClean="0"/>
              <a:t> e-mail címen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8153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>
                <a:solidFill>
                  <a:schemeClr val="bg1"/>
                </a:solidFill>
              </a:rPr>
              <a:t>Az ASP 2.0 projekt célja, elvárt </a:t>
            </a:r>
            <a:r>
              <a:rPr lang="hu-HU" dirty="0" smtClean="0">
                <a:solidFill>
                  <a:schemeClr val="bg1"/>
                </a:solidFill>
              </a:rPr>
              <a:t>eredmények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0826" y="1557339"/>
            <a:ext cx="8569325" cy="4175918"/>
          </a:xfrm>
        </p:spPr>
        <p:txBody>
          <a:bodyPr rtlCol="0">
            <a:normAutofit/>
          </a:bodyPr>
          <a:lstStyle/>
          <a:p>
            <a:pPr marL="0" indent="0" algn="just" eaLnBrk="1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2800" dirty="0" smtClean="0"/>
          </a:p>
          <a:p>
            <a:pPr marL="0" indent="0" algn="just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800" dirty="0" smtClean="0"/>
              <a:t>Az </a:t>
            </a:r>
            <a:r>
              <a:rPr lang="hu-HU" sz="2800" dirty="0"/>
              <a:t>ASP 2.0 projekt célja </a:t>
            </a:r>
            <a:r>
              <a:rPr lang="hu-HU" sz="2800" dirty="0" smtClean="0"/>
              <a:t>a mindenkori jogszabályok szerint működtetett önkormányzati </a:t>
            </a:r>
            <a:r>
              <a:rPr lang="hu-HU" sz="2800" dirty="0"/>
              <a:t>ASP </a:t>
            </a:r>
            <a:r>
              <a:rPr lang="hu-HU" sz="2800" b="1" dirty="0"/>
              <a:t>szolgáltatásrendszer országos kiterjesztése</a:t>
            </a:r>
            <a:r>
              <a:rPr lang="hu-HU" sz="2800" dirty="0"/>
              <a:t>, kiegészítve a </a:t>
            </a:r>
            <a:r>
              <a:rPr lang="hu-HU" sz="2800" b="1" dirty="0"/>
              <a:t>szolgáltatások továbbfejlesztésével </a:t>
            </a:r>
            <a:r>
              <a:rPr lang="hu-HU" sz="2800" dirty="0"/>
              <a:t>és egy </a:t>
            </a:r>
            <a:r>
              <a:rPr lang="hu-HU" sz="2800" b="1" dirty="0"/>
              <a:t>adattárház </a:t>
            </a:r>
            <a:r>
              <a:rPr lang="hu-HU" sz="2800" b="1" dirty="0" smtClean="0"/>
              <a:t>megvalósításával</a:t>
            </a:r>
            <a:r>
              <a:rPr lang="hu-HU" sz="2800" dirty="0"/>
              <a:t>,</a:t>
            </a:r>
            <a:r>
              <a:rPr lang="hu-HU" sz="2800" dirty="0" smtClean="0"/>
              <a:t> illetve </a:t>
            </a:r>
            <a:r>
              <a:rPr lang="hu-HU" sz="2800" dirty="0"/>
              <a:t>az üzemeltetési, támogatási feladatokat ellátó </a:t>
            </a:r>
            <a:r>
              <a:rPr lang="hu-HU" sz="2800" b="1" dirty="0"/>
              <a:t>ASP Központ bővítés</a:t>
            </a:r>
            <a:r>
              <a:rPr lang="hu-HU" sz="2800" dirty="0"/>
              <a:t>ével, továbbfejlesztésével.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1359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495800" y="1484784"/>
            <a:ext cx="4419600" cy="2592288"/>
          </a:xfrm>
        </p:spPr>
        <p:txBody>
          <a:bodyPr/>
          <a:lstStyle/>
          <a:p>
            <a:pPr algn="ctr"/>
            <a:r>
              <a:rPr lang="hu-HU" sz="2500" dirty="0" smtClean="0">
                <a:solidFill>
                  <a:prstClr val="white"/>
                </a:solidFill>
              </a:rPr>
              <a:t/>
            </a:r>
            <a:br>
              <a:rPr lang="hu-HU" sz="2500" dirty="0" smtClean="0">
                <a:solidFill>
                  <a:prstClr val="white"/>
                </a:solidFill>
              </a:rPr>
            </a:br>
            <a:r>
              <a:rPr lang="hu-HU" sz="3200" dirty="0" smtClean="0">
                <a:solidFill>
                  <a:prstClr val="white"/>
                </a:solidFill>
              </a:rPr>
              <a:t/>
            </a:r>
            <a:br>
              <a:rPr lang="hu-HU" sz="3200" dirty="0" smtClean="0">
                <a:solidFill>
                  <a:prstClr val="white"/>
                </a:solidFill>
              </a:rPr>
            </a:br>
            <a:r>
              <a:rPr lang="hu-HU" sz="2800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hu-HU" sz="2800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hu-HU" sz="2800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hu-HU" sz="2800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hu-HU" sz="900" dirty="0"/>
              <a:t/>
            </a:r>
            <a:br>
              <a:rPr lang="hu-HU" sz="900" dirty="0"/>
            </a:br>
            <a:endParaRPr lang="en-US" sz="2500" dirty="0"/>
          </a:p>
        </p:txBody>
      </p:sp>
      <p:sp>
        <p:nvSpPr>
          <p:cNvPr id="5" name="Téglalap 4"/>
          <p:cNvSpPr/>
          <p:nvPr/>
        </p:nvSpPr>
        <p:spPr>
          <a:xfrm>
            <a:off x="4932040" y="2229298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5400" b="1" dirty="0" smtClean="0">
                <a:solidFill>
                  <a:srgbClr val="FFFFFF"/>
                </a:solidFill>
              </a:rPr>
              <a:t>Köszönöm a figyelmet! </a:t>
            </a:r>
            <a:endParaRPr lang="hu-HU" sz="54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61" y="3356993"/>
            <a:ext cx="3191035" cy="129614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7" y="3457301"/>
            <a:ext cx="3496020" cy="10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597854"/>
            <a:ext cx="8147248" cy="122872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>
                <a:solidFill>
                  <a:schemeClr val="bg1"/>
                </a:solidFill>
              </a:rPr>
              <a:t>Az önkormányzati ASP rendszer működtetése és </a:t>
            </a:r>
            <a:r>
              <a:rPr lang="hu-HU" dirty="0" smtClean="0">
                <a:solidFill>
                  <a:schemeClr val="bg1"/>
                </a:solidFill>
              </a:rPr>
              <a:t>elemei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317" name="Tartalom helye 2"/>
          <p:cNvSpPr>
            <a:spLocks noGrp="1"/>
          </p:cNvSpPr>
          <p:nvPr>
            <p:ph idx="1"/>
          </p:nvPr>
        </p:nvSpPr>
        <p:spPr>
          <a:xfrm>
            <a:off x="179388" y="1258888"/>
            <a:ext cx="9036051" cy="46418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hu-HU" altLang="hu-HU" sz="800" smtClean="0"/>
          </a:p>
          <a:p>
            <a:pPr marL="0" indent="0" eaLnBrk="1" hangingPunct="1">
              <a:buFont typeface="Arial" charset="0"/>
              <a:buNone/>
            </a:pPr>
            <a:r>
              <a:rPr lang="hu-HU" altLang="hu-HU" sz="2000" smtClean="0"/>
              <a:t>A Kormány az önkormányzati ASP rendszert a Magyar Államkincstár útján működteti.</a:t>
            </a:r>
          </a:p>
          <a:p>
            <a:pPr marL="0" indent="0" eaLnBrk="1" hangingPunct="1">
              <a:buFont typeface="Arial" charset="0"/>
              <a:buNone/>
            </a:pPr>
            <a:endParaRPr lang="hu-HU" altLang="hu-HU" smtClean="0"/>
          </a:p>
          <a:p>
            <a:pPr marL="0" indent="0" eaLnBrk="1" hangingPunct="1">
              <a:buFont typeface="Arial" charset="0"/>
              <a:buNone/>
            </a:pPr>
            <a:endParaRPr lang="hu-HU" altLang="hu-HU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85305663"/>
              </p:ext>
            </p:extLst>
          </p:nvPr>
        </p:nvGraphicFramePr>
        <p:xfrm>
          <a:off x="170937" y="1772817"/>
          <a:ext cx="8712968" cy="477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824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Az önkormányzati ASP rendszer szakrendszerei: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Tartalom helye 3"/>
          <p:cNvSpPr>
            <a:spLocks noGrp="1"/>
          </p:cNvSpPr>
          <p:nvPr>
            <p:ph idx="1"/>
          </p:nvPr>
        </p:nvSpPr>
        <p:spPr>
          <a:xfrm>
            <a:off x="440345" y="1566874"/>
            <a:ext cx="8229600" cy="4276725"/>
          </a:xfrm>
        </p:spPr>
        <p:txBody>
          <a:bodyPr rtlCol="0">
            <a:normAutofit lnSpcReduction="10000"/>
          </a:bodyPr>
          <a:lstStyle/>
          <a:p>
            <a:pPr marL="400050" lvl="1" indent="0" eaLnBrk="1" fontAlgn="auto" hangingPunct="1">
              <a:spcAft>
                <a:spcPts val="0"/>
              </a:spcAft>
              <a:buNone/>
              <a:defRPr/>
            </a:pPr>
            <a:r>
              <a:rPr lang="hu-HU" dirty="0" smtClean="0"/>
              <a:t>	iratkezelő </a:t>
            </a:r>
            <a:r>
              <a:rPr lang="hu-HU" dirty="0"/>
              <a:t>rendszer,</a:t>
            </a:r>
          </a:p>
          <a:p>
            <a:pPr marL="400050" lvl="1" indent="0" eaLnBrk="1" fontAlgn="auto" hangingPunct="1">
              <a:spcAft>
                <a:spcPts val="0"/>
              </a:spcAft>
              <a:buNone/>
              <a:defRPr/>
            </a:pPr>
            <a:r>
              <a:rPr lang="hu-HU" dirty="0" smtClean="0"/>
              <a:t>	önkormányzati </a:t>
            </a:r>
            <a:r>
              <a:rPr lang="hu-HU" dirty="0"/>
              <a:t>települési portál </a:t>
            </a:r>
            <a:r>
              <a:rPr lang="hu-HU" dirty="0" smtClean="0"/>
              <a:t>rendszer,az 	elektronikus </a:t>
            </a:r>
            <a:r>
              <a:rPr lang="hu-HU" dirty="0"/>
              <a:t>ügyintézési portál rendszer, ide értve </a:t>
            </a:r>
            <a:r>
              <a:rPr lang="hu-HU" dirty="0" smtClean="0"/>
              <a:t>	az </a:t>
            </a:r>
            <a:r>
              <a:rPr lang="hu-HU" dirty="0"/>
              <a:t>elektronikus űrlap-szolgáltatást,</a:t>
            </a:r>
          </a:p>
          <a:p>
            <a:pPr marL="400050" lvl="1" indent="0" eaLnBrk="1" fontAlgn="auto" hangingPunct="1">
              <a:spcAft>
                <a:spcPts val="0"/>
              </a:spcAft>
              <a:buNone/>
              <a:defRPr/>
            </a:pPr>
            <a:r>
              <a:rPr lang="hu-HU" b="1" dirty="0" smtClean="0"/>
              <a:t>	gazdálkodási </a:t>
            </a:r>
            <a:r>
              <a:rPr lang="hu-HU" b="1" dirty="0"/>
              <a:t>rendszer,</a:t>
            </a:r>
          </a:p>
          <a:p>
            <a:pPr marL="400050" lvl="1" indent="0" eaLnBrk="1" fontAlgn="auto" hangingPunct="1">
              <a:spcAft>
                <a:spcPts val="0"/>
              </a:spcAft>
              <a:buNone/>
              <a:defRPr/>
            </a:pPr>
            <a:r>
              <a:rPr lang="hu-HU" dirty="0" smtClean="0"/>
              <a:t>	ingatlanvagyon-kataszter rendszer,</a:t>
            </a:r>
          </a:p>
          <a:p>
            <a:pPr marL="400050" lvl="1" indent="0" eaLnBrk="1" fontAlgn="auto" hangingPunct="1">
              <a:spcAft>
                <a:spcPts val="0"/>
              </a:spcAft>
              <a:buNone/>
              <a:defRPr/>
            </a:pPr>
            <a:r>
              <a:rPr lang="hu-HU" b="1" dirty="0" smtClean="0"/>
              <a:t>	önkormányzati adó rendszer,</a:t>
            </a:r>
          </a:p>
          <a:p>
            <a:pPr marL="400050" lvl="1" indent="0" eaLnBrk="1" fontAlgn="auto" hangingPunct="1">
              <a:spcAft>
                <a:spcPts val="0"/>
              </a:spcAft>
              <a:buNone/>
              <a:defRPr/>
            </a:pPr>
            <a:r>
              <a:rPr lang="hu-HU" dirty="0" smtClean="0"/>
              <a:t>	ipar- </a:t>
            </a:r>
            <a:r>
              <a:rPr lang="hu-HU" dirty="0"/>
              <a:t>és kereskedelmi rendszer</a:t>
            </a:r>
          </a:p>
          <a:p>
            <a:pPr marL="400050" lvl="1" indent="0" eaLnBrk="1" fontAlgn="auto" hangingPunct="1">
              <a:spcAft>
                <a:spcPts val="0"/>
              </a:spcAft>
              <a:buNone/>
              <a:defRPr/>
            </a:pPr>
            <a:r>
              <a:rPr lang="hu-HU" dirty="0" smtClean="0"/>
              <a:t>	hagyatéki </a:t>
            </a:r>
            <a:r>
              <a:rPr lang="hu-HU" dirty="0"/>
              <a:t>leltár rendszer.</a:t>
            </a:r>
          </a:p>
        </p:txBody>
      </p:sp>
      <p:sp>
        <p:nvSpPr>
          <p:cNvPr id="20" name="Ellipszis 19"/>
          <p:cNvSpPr/>
          <p:nvPr/>
        </p:nvSpPr>
        <p:spPr>
          <a:xfrm>
            <a:off x="985629" y="1688257"/>
            <a:ext cx="216024" cy="28803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/>
          <p:cNvSpPr/>
          <p:nvPr/>
        </p:nvSpPr>
        <p:spPr>
          <a:xfrm>
            <a:off x="993943" y="2128690"/>
            <a:ext cx="216024" cy="28803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/>
          <p:cNvSpPr/>
          <p:nvPr/>
        </p:nvSpPr>
        <p:spPr>
          <a:xfrm>
            <a:off x="993943" y="3362661"/>
            <a:ext cx="216024" cy="2880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zis 22"/>
          <p:cNvSpPr/>
          <p:nvPr/>
        </p:nvSpPr>
        <p:spPr>
          <a:xfrm>
            <a:off x="985629" y="3827150"/>
            <a:ext cx="216024" cy="2880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zis 23"/>
          <p:cNvSpPr/>
          <p:nvPr/>
        </p:nvSpPr>
        <p:spPr>
          <a:xfrm>
            <a:off x="993943" y="4339894"/>
            <a:ext cx="216024" cy="288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Ellipszis 24"/>
          <p:cNvSpPr/>
          <p:nvPr/>
        </p:nvSpPr>
        <p:spPr>
          <a:xfrm>
            <a:off x="993943" y="4812469"/>
            <a:ext cx="216024" cy="2880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Ellipszis 25"/>
          <p:cNvSpPr/>
          <p:nvPr/>
        </p:nvSpPr>
        <p:spPr>
          <a:xfrm>
            <a:off x="994585" y="5288380"/>
            <a:ext cx="216024" cy="28803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67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3200" smtClean="0">
                <a:solidFill>
                  <a:schemeClr val="bg1"/>
                </a:solidFill>
              </a:rPr>
              <a:t>Az önkormányzati ASP rendszerhez való csatlakozás módja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557338"/>
            <a:ext cx="8291264" cy="45688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200" b="1" dirty="0" smtClean="0"/>
              <a:t>A </a:t>
            </a:r>
            <a:r>
              <a:rPr lang="hu-HU" sz="2200" b="1" dirty="0"/>
              <a:t>helyi önkormányzat az önkormányzati ASP rendszerhez </a:t>
            </a:r>
            <a:endParaRPr lang="hu-HU" sz="2200" b="1" dirty="0" smtClean="0"/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u-HU" sz="2000" dirty="0" smtClean="0"/>
              <a:t>a </a:t>
            </a:r>
            <a:r>
              <a:rPr lang="hu-HU" sz="2000" dirty="0"/>
              <a:t>keretrendszer és a szakrendszerek igénybevételével (a továbbiakban: </a:t>
            </a:r>
            <a:r>
              <a:rPr lang="hu-HU" sz="2000" b="1" dirty="0"/>
              <a:t>rendszercsatlakozás</a:t>
            </a:r>
            <a:r>
              <a:rPr lang="hu-HU" sz="2000" dirty="0"/>
              <a:t>), vagy </a:t>
            </a:r>
            <a:endParaRPr lang="hu-HU" sz="2000" dirty="0" smtClean="0"/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u-HU" sz="2000" dirty="0" smtClean="0"/>
              <a:t>az </a:t>
            </a:r>
            <a:r>
              <a:rPr lang="hu-HU" sz="2000" dirty="0"/>
              <a:t>önkormányzati ASP rendszer által támogatott feladatok önálló informatikai támogatása mellett – az önkormányzati adattárház számára meghatározott adatok átadását lehetővé tevő interfész kiépítésével (a továbbiakban: </a:t>
            </a:r>
            <a:r>
              <a:rPr lang="hu-HU" sz="2000" b="1" dirty="0"/>
              <a:t>interfészes csatlakozás</a:t>
            </a:r>
            <a:r>
              <a:rPr lang="hu-HU" sz="2000" dirty="0"/>
              <a:t>) </a:t>
            </a:r>
            <a:r>
              <a:rPr lang="hu-HU" sz="2000" dirty="0" smtClean="0"/>
              <a:t>csatlakozhat. Az interfész kiépítéséről az önkormányzat saját erőből gondoskodik.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u-HU" sz="2000" b="1" dirty="0" smtClean="0"/>
              <a:t>megyei önkormányzatok</a:t>
            </a:r>
            <a:r>
              <a:rPr lang="hu-HU" sz="2000" dirty="0" smtClean="0"/>
              <a:t> csatlakozása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u-HU" sz="2000" b="1" dirty="0"/>
              <a:t>h</a:t>
            </a:r>
            <a:r>
              <a:rPr lang="hu-HU" sz="2000" b="1" dirty="0" smtClean="0"/>
              <a:t>alasztott csatlakozás </a:t>
            </a:r>
            <a:r>
              <a:rPr lang="hu-HU" sz="2000" dirty="0" smtClean="0"/>
              <a:t>(amennyiben a rendelet módosításra kerül)</a:t>
            </a:r>
          </a:p>
          <a:p>
            <a:pPr marL="0" indent="0" algn="just" eaLnBrk="1" fontAlgn="auto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hu-HU" sz="2000" dirty="0" smtClean="0"/>
              <a:t>Pályázati forrás áll rendelkezésre a csatlakozási feladatok finanszírozásához.</a:t>
            </a:r>
            <a:endParaRPr lang="hu-HU" sz="20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67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42" y="5511800"/>
            <a:ext cx="8050657" cy="1228725"/>
          </a:xfrm>
          <a:prstGeom prst="rect">
            <a:avLst/>
          </a:prstGeom>
        </p:spPr>
      </p:pic>
      <p:sp>
        <p:nvSpPr>
          <p:cNvPr id="19460" name="Cím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3600" smtClean="0">
                <a:solidFill>
                  <a:schemeClr val="bg1"/>
                </a:solidFill>
              </a:rPr>
              <a:t>Csatlakozási feladatrendszer bemutatása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58889"/>
            <a:ext cx="8229600" cy="1378023"/>
          </a:xfrm>
        </p:spPr>
        <p:txBody>
          <a:bodyPr rtlCol="0">
            <a:normAutofit fontScale="62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/>
              <a:t>A csatlakozó önkormányzatoknak számos technikai, ügyviteli és szabályozási feltételeknek kell megfelelniük és számos feladatot kell végrehajtaniuk annak érdekében, hogy az Önkormányzati ASP rendszeréhez csatlakozni tudjanak. A csatlakozási folyamat az alábbi szakaszokra bontható: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  <p:pic>
        <p:nvPicPr>
          <p:cNvPr id="6" name="Kép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3" y="2266487"/>
            <a:ext cx="7364674" cy="100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636143" y="3517400"/>
            <a:ext cx="30717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endParaRPr lang="hu-HU" sz="1400" kern="0" dirty="0">
              <a:solidFill>
                <a:prstClr val="black"/>
              </a:solidFill>
            </a:endParaRPr>
          </a:p>
        </p:txBody>
      </p:sp>
      <p:sp>
        <p:nvSpPr>
          <p:cNvPr id="9" name="Rounded Rectangle 60"/>
          <p:cNvSpPr/>
          <p:nvPr/>
        </p:nvSpPr>
        <p:spPr>
          <a:xfrm>
            <a:off x="827584" y="3429000"/>
            <a:ext cx="2266974" cy="2697162"/>
          </a:xfrm>
          <a:prstGeom prst="roundRect">
            <a:avLst>
              <a:gd name="adj" fmla="val 7778"/>
            </a:avLst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 szervezet felkészítése a csatlakozásra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3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Tervezés, tájékozódás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hu-HU" sz="1300" kern="0" dirty="0" smtClean="0">
                <a:solidFill>
                  <a:prstClr val="black"/>
                </a:solidFill>
                <a:latin typeface="+mj-lt"/>
              </a:rPr>
              <a:t>Ügyviteli és szabályozási felkészülés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hu-HU" sz="1300" kern="0" dirty="0" smtClean="0">
                <a:solidFill>
                  <a:prstClr val="black"/>
                </a:solidFill>
                <a:latin typeface="+mj-lt"/>
              </a:rPr>
              <a:t>Kommunikációs csatornák kiépülnek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hu-HU" sz="1300" kern="0" dirty="0" smtClean="0">
                <a:solidFill>
                  <a:prstClr val="black"/>
                </a:solidFill>
                <a:latin typeface="+mj-lt"/>
              </a:rPr>
              <a:t>Helyi feladatok megtervezése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u-HU" sz="1300" kern="0" dirty="0" smtClean="0">
                <a:solidFill>
                  <a:prstClr val="black"/>
                </a:solidFill>
                <a:latin typeface="+mj-lt"/>
              </a:rPr>
              <a:t>Csatlakozási szerződés megkötése</a:t>
            </a:r>
            <a:endParaRPr kumimoji="0" lang="hu-HU" sz="13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" name="Rounded Rectangle 61"/>
          <p:cNvSpPr/>
          <p:nvPr/>
        </p:nvSpPr>
        <p:spPr>
          <a:xfrm>
            <a:off x="3264425" y="3429778"/>
            <a:ext cx="2112169" cy="2696384"/>
          </a:xfrm>
          <a:prstGeom prst="roundRect">
            <a:avLst>
              <a:gd name="adj" fmla="val 7778"/>
            </a:avLst>
          </a:prstGeom>
          <a:solidFill>
            <a:sysClr val="window" lastClr="FFFFFF"/>
          </a:solidFill>
          <a:ln w="25400" cap="flat" cmpd="sng" algn="ctr">
            <a:solidFill>
              <a:srgbClr val="A5C249"/>
            </a:solidFill>
            <a:prstDash val="soli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 </a:t>
            </a:r>
            <a:r>
              <a:rPr lang="hu-HU" sz="1400" b="1" kern="0" dirty="0" smtClean="0">
                <a:solidFill>
                  <a:prstClr val="black"/>
                </a:solidFill>
                <a:latin typeface="+mj-lt"/>
              </a:rPr>
              <a:t>ASP rendszerhez </a:t>
            </a:r>
            <a:r>
              <a:rPr kumimoji="0" lang="hu-H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történő fizikai és a szolgáltatásokra vonatkozó csatlakozás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Helyi</a:t>
            </a:r>
            <a:r>
              <a:rPr kumimoji="0" lang="hu-HU" sz="1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működtetéshez szükséges </a:t>
            </a: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Infrastrukturális feltételek</a:t>
            </a:r>
            <a:r>
              <a:rPr kumimoji="0" lang="hu-HU" sz="1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kialakítása</a:t>
            </a:r>
            <a:endParaRPr kumimoji="0" lang="hu-H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Oktatások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hu-HU" sz="1400" kern="0" dirty="0" smtClean="0">
                <a:solidFill>
                  <a:prstClr val="black"/>
                </a:solidFill>
                <a:latin typeface="+mj-lt"/>
              </a:rPr>
              <a:t>Migráció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u-H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Tesztelés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" name="Rounded Rectangle 97"/>
          <p:cNvSpPr/>
          <p:nvPr/>
        </p:nvSpPr>
        <p:spPr>
          <a:xfrm>
            <a:off x="5491141" y="3408388"/>
            <a:ext cx="2592288" cy="2762150"/>
          </a:xfrm>
          <a:prstGeom prst="roundRect">
            <a:avLst>
              <a:gd name="adj" fmla="val 7778"/>
            </a:avLst>
          </a:prstGeom>
          <a:solidFill>
            <a:sysClr val="window" lastClr="FFFFFF"/>
          </a:solidFill>
          <a:ln w="25400" cap="flat" cmpd="sng" algn="ctr">
            <a:solidFill>
              <a:srgbClr val="B97B3D"/>
            </a:solidFill>
            <a:prstDash val="solid"/>
          </a:ln>
          <a:effectLst/>
        </p:spPr>
        <p:txBody>
          <a:bodyPr/>
          <a:lstStyle/>
          <a:p>
            <a:pPr lvl="0" algn="ctr">
              <a:defRPr/>
            </a:pPr>
            <a:r>
              <a:rPr lang="hu-HU" sz="1500" b="1" kern="0" dirty="0" smtClean="0">
                <a:solidFill>
                  <a:prstClr val="black"/>
                </a:solidFill>
              </a:rPr>
              <a:t>ASP Központ szolgáltatásainak igénybe vétele</a:t>
            </a:r>
          </a:p>
          <a:p>
            <a:pPr lvl="0" algn="ctr">
              <a:defRPr/>
            </a:pPr>
            <a:endParaRPr lang="hu-HU" sz="1500" kern="0" dirty="0" smtClean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hu-HU" sz="1500" kern="0" dirty="0" smtClean="0">
                <a:solidFill>
                  <a:prstClr val="black"/>
                </a:solidFill>
              </a:rPr>
              <a:t>Szolgáltatási szerződés megkötése, amelynek melléklete az SLA (</a:t>
            </a:r>
            <a:r>
              <a:rPr lang="hu-HU" sz="1500" dirty="0" smtClean="0"/>
              <a:t>szolgáltatási  szint megállapodás)</a:t>
            </a:r>
            <a:endParaRPr lang="hu-HU" sz="1500" kern="0" dirty="0" smtClean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hu-HU" sz="1500" kern="0" dirty="0" smtClean="0">
                <a:solidFill>
                  <a:prstClr val="black"/>
                </a:solidFill>
              </a:rPr>
              <a:t>Lakossági és vállalkozói ügyfelek tájékoztatása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hu-H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156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533008"/>
            <a:ext cx="8543085" cy="122872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>
                <a:solidFill>
                  <a:schemeClr val="bg1"/>
                </a:solidFill>
              </a:rPr>
              <a:t>C</a:t>
            </a:r>
            <a:r>
              <a:rPr lang="hu-HU" dirty="0" smtClean="0">
                <a:solidFill>
                  <a:schemeClr val="bg1"/>
                </a:solidFill>
              </a:rPr>
              <a:t>satlakozás előkészítési szakaszban jelentkező feladatok:</a:t>
            </a:r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76166159"/>
              </p:ext>
            </p:extLst>
          </p:nvPr>
        </p:nvGraphicFramePr>
        <p:xfrm>
          <a:off x="395536" y="1312479"/>
          <a:ext cx="829126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58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246050DD075F8448A165DE913B9A9804" ma:contentTypeVersion="0" ma:contentTypeDescription="Új dokumentum létrehozása." ma:contentTypeScope="" ma:versionID="a069a1916b37ad4cfb8217773fdfc30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72c3706e31d85aa278778a1025862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49D347-CF84-4EA8-A91D-5FA7BC249522}">
  <ds:schemaRefs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DAF2B6B-50D9-41CB-9387-A83043A9D3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A4E53F-6578-4984-8211-4789772BB8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2950</TotalTime>
  <Words>2235</Words>
  <Application>Microsoft Office PowerPoint</Application>
  <PresentationFormat>Diavetítés a képernyőre (4:3 oldalarány)</PresentationFormat>
  <Paragraphs>467</Paragraphs>
  <Slides>40</Slides>
  <Notes>11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1" baseType="lpstr">
      <vt:lpstr>Office-téma</vt:lpstr>
      <vt:lpstr>Tájékoztatás az Önkormányzati ASP rendszer bevezetésének gyakorlati tapasztalatai  2017.03.27.   </vt:lpstr>
      <vt:lpstr>Aktuális helyzet</vt:lpstr>
      <vt:lpstr>PowerPoint bemutató</vt:lpstr>
      <vt:lpstr>Az ASP 2.0 projekt célja, elvárt eredmények</vt:lpstr>
      <vt:lpstr>Az önkormányzati ASP rendszer működtetése és elemei</vt:lpstr>
      <vt:lpstr>Az önkormányzati ASP rendszer szakrendszerei:</vt:lpstr>
      <vt:lpstr>Az önkormányzati ASP rendszerhez való csatlakozás módja</vt:lpstr>
      <vt:lpstr>Csatlakozási feladatrendszer bemutatása</vt:lpstr>
      <vt:lpstr>Csatlakozás előkészítési szakaszban jelentkező feladatok:</vt:lpstr>
      <vt:lpstr>Szolgáltatási szerződés tartalma</vt:lpstr>
      <vt:lpstr>Keretrendszer</vt:lpstr>
      <vt:lpstr>Keretrendszer</vt:lpstr>
      <vt:lpstr>ASP Gazdálkodás szakrendszer </vt:lpstr>
      <vt:lpstr>ASP Gazdálkodás szakrendszer</vt:lpstr>
      <vt:lpstr>ASP Gazdálkodás szakrendszer  csatlakozás előkészítése </vt:lpstr>
      <vt:lpstr>ASP Gazdálkodás szakrendszer  csatlakoztatás tapasztalatai – éles indulás</vt:lpstr>
      <vt:lpstr>PowerPoint bemutató</vt:lpstr>
      <vt:lpstr>PowerPoint bemutató</vt:lpstr>
      <vt:lpstr>PowerPoint bemutató</vt:lpstr>
      <vt:lpstr>PowerPoint bemutató</vt:lpstr>
      <vt:lpstr>PowerPoint bemutató</vt:lpstr>
      <vt:lpstr> ASP Adó szakrendszer –  Előzmények </vt:lpstr>
      <vt:lpstr>ASP Adó szakrendszer - Folyamatban lévő, ill. tervezett fejlesztések (2.0)</vt:lpstr>
      <vt:lpstr>PowerPoint bemutató</vt:lpstr>
      <vt:lpstr>ASP Adó megvalósulásának előnyei</vt:lpstr>
      <vt:lpstr>ASP Adó szakrendszer –  Előzetes adattisztítás </vt:lpstr>
      <vt:lpstr>A bevezetés jelenlegi helyzete </vt:lpstr>
      <vt:lpstr>Leggyakoribb kritikus hibák az előzetes adattisztítás során</vt:lpstr>
      <vt:lpstr>Leggyakoribb kritikus hibák a próbamigrációk során</vt:lpstr>
      <vt:lpstr>PowerPoint bemutató</vt:lpstr>
      <vt:lpstr>PowerPoint bemutató</vt:lpstr>
      <vt:lpstr>PowerPoint bemutató</vt:lpstr>
      <vt:lpstr>PowerPoint bemutató</vt:lpstr>
      <vt:lpstr>Oktatások</vt:lpstr>
      <vt:lpstr>Oktatás – tervezett sorrendje </vt:lpstr>
      <vt:lpstr> Oktatási módszer </vt:lpstr>
      <vt:lpstr>  ASP DEMO   </vt:lpstr>
      <vt:lpstr>ASP DEMO</vt:lpstr>
      <vt:lpstr>ASP DEMO</vt:lpstr>
      <vt:lpstr>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Barnácz Dzsenifer</dc:creator>
  <cp:lastModifiedBy>Krucsó Balázs</cp:lastModifiedBy>
  <cp:revision>316</cp:revision>
  <dcterms:created xsi:type="dcterms:W3CDTF">2014-03-03T11:13:53Z</dcterms:created>
  <dcterms:modified xsi:type="dcterms:W3CDTF">2017-03-27T06:27:30Z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0x010100246050DD075F8448A165DE913B9A9804</vt:lpwstr>
  </property>
</Properties>
</file>